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0"/>
  </p:notesMasterIdLst>
  <p:handoutMasterIdLst>
    <p:handoutMasterId r:id="rId71"/>
  </p:handoutMasterIdLst>
  <p:sldIdLst>
    <p:sldId id="336" r:id="rId2"/>
    <p:sldId id="337" r:id="rId3"/>
    <p:sldId id="563" r:id="rId4"/>
    <p:sldId id="564" r:id="rId5"/>
    <p:sldId id="575" r:id="rId6"/>
    <p:sldId id="573" r:id="rId7"/>
    <p:sldId id="574" r:id="rId8"/>
    <p:sldId id="584" r:id="rId9"/>
    <p:sldId id="606" r:id="rId10"/>
    <p:sldId id="605" r:id="rId11"/>
    <p:sldId id="608" r:id="rId12"/>
    <p:sldId id="607" r:id="rId13"/>
    <p:sldId id="613" r:id="rId14"/>
    <p:sldId id="611" r:id="rId15"/>
    <p:sldId id="612" r:id="rId16"/>
    <p:sldId id="614" r:id="rId17"/>
    <p:sldId id="615" r:id="rId18"/>
    <p:sldId id="616" r:id="rId19"/>
    <p:sldId id="617" r:id="rId20"/>
    <p:sldId id="618" r:id="rId21"/>
    <p:sldId id="622" r:id="rId22"/>
    <p:sldId id="623" r:id="rId23"/>
    <p:sldId id="624" r:id="rId24"/>
    <p:sldId id="579" r:id="rId25"/>
    <p:sldId id="577" r:id="rId26"/>
    <p:sldId id="581" r:id="rId27"/>
    <p:sldId id="582" r:id="rId28"/>
    <p:sldId id="583" r:id="rId29"/>
    <p:sldId id="602" r:id="rId30"/>
    <p:sldId id="603" r:id="rId31"/>
    <p:sldId id="586" r:id="rId32"/>
    <p:sldId id="587" r:id="rId33"/>
    <p:sldId id="590" r:id="rId34"/>
    <p:sldId id="598" r:id="rId35"/>
    <p:sldId id="650" r:id="rId36"/>
    <p:sldId id="666" r:id="rId37"/>
    <p:sldId id="662" r:id="rId38"/>
    <p:sldId id="649" r:id="rId39"/>
    <p:sldId id="651" r:id="rId40"/>
    <p:sldId id="659" r:id="rId41"/>
    <p:sldId id="654" r:id="rId42"/>
    <p:sldId id="626" r:id="rId43"/>
    <p:sldId id="628" r:id="rId44"/>
    <p:sldId id="633" r:id="rId45"/>
    <p:sldId id="632" r:id="rId46"/>
    <p:sldId id="631" r:id="rId47"/>
    <p:sldId id="634" r:id="rId48"/>
    <p:sldId id="637" r:id="rId49"/>
    <p:sldId id="638" r:id="rId50"/>
    <p:sldId id="639" r:id="rId51"/>
    <p:sldId id="640" r:id="rId52"/>
    <p:sldId id="644" r:id="rId53"/>
    <p:sldId id="642" r:id="rId54"/>
    <p:sldId id="667" r:id="rId55"/>
    <p:sldId id="668" r:id="rId56"/>
    <p:sldId id="669" r:id="rId57"/>
    <p:sldId id="670" r:id="rId58"/>
    <p:sldId id="671" r:id="rId59"/>
    <p:sldId id="672" r:id="rId60"/>
    <p:sldId id="673" r:id="rId61"/>
    <p:sldId id="674" r:id="rId62"/>
    <p:sldId id="675" r:id="rId63"/>
    <p:sldId id="676" r:id="rId64"/>
    <p:sldId id="677" r:id="rId65"/>
    <p:sldId id="678" r:id="rId66"/>
    <p:sldId id="679" r:id="rId67"/>
    <p:sldId id="680" r:id="rId68"/>
    <p:sldId id="338" r:id="rId69"/>
  </p:sldIdLst>
  <p:sldSz cx="9144000" cy="6858000" type="screen4x3"/>
  <p:notesSz cx="6797675" cy="9928225"/>
  <p:defaultTextStyle>
    <a:defPPr>
      <a:defRPr lang="sr-Latn-C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7F7F7F"/>
    <a:srgbClr val="4F9751"/>
    <a:srgbClr val="1F497D"/>
    <a:srgbClr val="696969"/>
    <a:srgbClr val="B2B2B2"/>
    <a:srgbClr val="FFFF00"/>
    <a:srgbClr val="00990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041" autoAdjust="0"/>
  </p:normalViewPr>
  <p:slideViewPr>
    <p:cSldViewPr snapToGrid="0">
      <p:cViewPr>
        <p:scale>
          <a:sx n="100" d="100"/>
          <a:sy n="100" d="100"/>
        </p:scale>
        <p:origin x="-1932" y="-49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B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52F7D-F668-40F4-A3F7-BD01974A0E9D}" type="datetimeFigureOut">
              <a:rPr lang="hr-BA" smtClean="0"/>
              <a:t>29.12.2017.</a:t>
            </a:fld>
            <a:endParaRPr lang="hr-B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B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C745E-01D7-4B19-AF03-5A6D0FCA910D}" type="slidenum">
              <a:rPr lang="hr-BA" smtClean="0"/>
              <a:t>‹#›</a:t>
            </a:fld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7766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5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0BD311-196A-45E2-A9B8-227934A99DF1}" type="datetimeFigureOut">
              <a:rPr lang="en-US" smtClean="0"/>
              <a:t>12/29/2017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282F69-6CD6-4349-8579-1B7D032BC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86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05BACC-D375-49FC-911B-EF24970D5446}" type="slidenum">
              <a:rPr lang="hr-HR" smtClean="0"/>
              <a:t>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44859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4E1E03-2D23-449B-8616-C14EE678BC82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DA49DB-6967-4B0E-AC43-751D0026E287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94875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98EF88-292B-4FD5-8834-A1687B7D05A1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552E65-0A7B-4394-AAA6-8E4129BBACCC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5511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85AE5B-885A-4E70-81C1-2BD9B9F994F9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20264E-E2D6-4587-8C0A-E6FC1BC8083D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11802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8EBB73-B78F-45DD-BF06-7B90B73175E1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743F40-157C-4097-B33E-49A278C4E3AD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79041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E5114-5D7D-4AF6-9746-6B0DDD3425A9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BAD9FF-E165-46B8-81D5-6DA4411175F8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76460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6E151B-80B0-4BD5-BC65-DEFB5EDEADBA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367100-B09E-411F-9EA7-1DDCB864CBD8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1218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27BD7F-8C17-4B89-99E5-0D3D10127432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F8A32B-3929-4234-A6A5-CD39D5EB939A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1788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C881A7-652E-40C7-A902-F6437C6A621D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D93FFD-794A-4573-BD39-3E3A59F3948E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21949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97B010-949B-4A93-B10D-CED45F8A8D5C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A6BF07-6BC4-45A2-846C-A2F95AEB42B7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02700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5DFA54-26AC-4D19-BB51-46115E534C24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9E8B5B-C891-4A71-9723-7AAF03BC2970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73151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hr-HR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5B8ECB-C1E4-4080-8F08-1C300240A8B7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5DD575-CA7E-48E2-93AD-648CB6706CC3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918004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hr-HR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753474D1-9081-497D-8274-ABA530FB002C}" type="datetimeFigureOut">
              <a:rPr lang="hr-HR"/>
              <a:pPr>
                <a:defRPr/>
              </a:pPr>
              <a:t>29.12.2017.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D486A0B-6466-44A0-A6B7-FAB9B128BBF1}" type="slidenum">
              <a:rPr lang="hr-HR"/>
              <a:pPr>
                <a:defRPr/>
              </a:pPr>
              <a:t>‹#›</a:t>
            </a:fld>
            <a:endParaRPr lang="hr-H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arodne-novine.nn.hr/clanci/sluzbeni/2017_08_79_1967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arodne-novine.nn.hr/clanci/sluzbeni/2016_01_3_23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arodne-novine.nn.hr/clanci/sluzbeni/2016_01_3_23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://narodne-novine.nn.hr/clanci/sluzbeni/2012_10_117_2521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arodne-novine.nn.hr/clanci/sluzbeni/2012_10_117_2521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://narodne-novine.nn.hr/clanci/sluzbeni/2014_01_1_24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arodne-novine.nn.hr/clanci/sluzbeni/2014_01_1_24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hyperlink" Target="http://narodne-novine.nn.hr/clanci/sluzbeni/2014_01_1_24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://narodne-novine.nn.hr/clanci/sluzbeni/2016_07_65_1598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arodne-novine.nn.hr/clanci/sluzbeni/2016_07_65_1598.htm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arodne-novine.nn.hr/clanci/sluzbeni/2016_08_73_1746.htm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://eur-lex.europa.eu/legal-content/en/TXT/?uri=CELEX:32015L1480" TargetMode="External"/><Relationship Id="rId3" Type="http://schemas.openxmlformats.org/officeDocument/2006/relationships/image" Target="../media/image10.jpeg"/><Relationship Id="rId7" Type="http://schemas.openxmlformats.org/officeDocument/2006/relationships/hyperlink" Target="http://eur-lex.europa.eu/legal-content/HR/TXT/PDF/?uri=CELEX:32004L0107&amp;from=EN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ur-lex.europa.eu/legal-content/EN/TXT/?uri=CELEX:32004L0107" TargetMode="External"/><Relationship Id="rId11" Type="http://schemas.openxmlformats.org/officeDocument/2006/relationships/hyperlink" Target="http://eur-lex.europa.eu/legal-content/HR/TXT/PDF/?uri=CELEX:32011D0850&amp;from=EN" TargetMode="External"/><Relationship Id="rId5" Type="http://schemas.openxmlformats.org/officeDocument/2006/relationships/hyperlink" Target="http://www.europarl.europa.eu/meetdocs/2014_2019/plmrep/COMMITTEES/ENVI/DV/2016/06-15/CELEX_32008L0050_HR.pdf" TargetMode="External"/><Relationship Id="rId10" Type="http://schemas.openxmlformats.org/officeDocument/2006/relationships/hyperlink" Target="http://eur-lex.europa.eu/legal-content/EN/ALL/?uri=CELEX:32011D0850" TargetMode="External"/><Relationship Id="rId4" Type="http://schemas.openxmlformats.org/officeDocument/2006/relationships/hyperlink" Target="http://eur-lex.europa.eu/legal-content/EN/ALL/?uri=celex:32008L0050" TargetMode="External"/><Relationship Id="rId9" Type="http://schemas.openxmlformats.org/officeDocument/2006/relationships/hyperlink" Target="http://eur-lex.europa.eu/legal-content/HR/TXT/PDF/?uri=CELEX:32015L1480&amp;from=en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narodne-novine.nn.hr/clanci/sluzbeni/2016_01_3_23.html" TargetMode="External"/><Relationship Id="rId13" Type="http://schemas.openxmlformats.org/officeDocument/2006/relationships/hyperlink" Target="http://narodne-novine.nn.hr/clanci/sluzbeni/2016_08_73_1746.html" TargetMode="External"/><Relationship Id="rId3" Type="http://schemas.openxmlformats.org/officeDocument/2006/relationships/image" Target="../media/image10.jpeg"/><Relationship Id="rId7" Type="http://schemas.openxmlformats.org/officeDocument/2006/relationships/hyperlink" Target="http://narodne-novine.nn.hr/clanci/sluzbeni/2017_08_79_1967.html" TargetMode="External"/><Relationship Id="rId12" Type="http://schemas.openxmlformats.org/officeDocument/2006/relationships/hyperlink" Target="http://narodne-novine.nn.hr/clanci/sluzbeni/2016_07_65_1598.htm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narodne-novine.nn.hr/clanci/sluzbeni/2017_06_61_1381.html" TargetMode="External"/><Relationship Id="rId11" Type="http://schemas.openxmlformats.org/officeDocument/2006/relationships/hyperlink" Target="http://narodne-novine.nn.hr/clanci/sluzbeni/2014_01_1_24.html" TargetMode="External"/><Relationship Id="rId5" Type="http://schemas.openxmlformats.org/officeDocument/2006/relationships/hyperlink" Target="http://narodne-novine.nn.hr/clanci/sluzbeni/2014_04_47_874.html" TargetMode="External"/><Relationship Id="rId10" Type="http://schemas.openxmlformats.org/officeDocument/2006/relationships/hyperlink" Target="https://narodne-novine.nn.hr/clanci/sluzbeni/2017_08_84_2011.html" TargetMode="External"/><Relationship Id="rId4" Type="http://schemas.openxmlformats.org/officeDocument/2006/relationships/hyperlink" Target="http://narodne-novine.nn.hr/clanci/sluzbeni/2011_11_130_2601.html" TargetMode="External"/><Relationship Id="rId9" Type="http://schemas.openxmlformats.org/officeDocument/2006/relationships/hyperlink" Target="http://narodne-novine.nn.hr/clanci/sluzbeni/2012_10_117_2521.html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0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hyperlink" Target="http://www.mzoip.hr/hr/okolis/propisi-i-medunarodni-ugovorixxxxx.htm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narodne-novine.nn.hr/clanci/sluzbeni/2017_06_61_1381.html" TargetMode="External"/><Relationship Id="rId5" Type="http://schemas.openxmlformats.org/officeDocument/2006/relationships/hyperlink" Target="http://narodne-novine.nn.hr/clanci/sluzbeni/2014_04_47_874.html" TargetMode="External"/><Relationship Id="rId4" Type="http://schemas.openxmlformats.org/officeDocument/2006/relationships/hyperlink" Target="http://narodne-novine.nn.hr/clanci/sluzbeni/2011_11_130_2601.html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k-air.defra.gov.uk/interactive-map" TargetMode="External"/><Relationship Id="rId4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k-air.defra.gov.uk/assets/documents/Data_Validation_and_Ratification_Process_Apr_2017.pdf" TargetMode="External"/><Relationship Id="rId4" Type="http://schemas.openxmlformats.org/officeDocument/2006/relationships/hyperlink" Target="https://uk-air.defra.gov.uk/networks/monitoring-methods?view=eu-standards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aps.eea.europa.eu/wab/AirQualityZones/" TargetMode="Externa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narodne-novine.nn.hr/clanci/sluzbeni/2014_04_47_874.html" TargetMode="External"/><Relationship Id="rId4" Type="http://schemas.openxmlformats.org/officeDocument/2006/relationships/hyperlink" Target="http://narodne-novine.nn.hr/clanci/sluzbeni/2011_11_130_2601.html" TargetMode="Externa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alitateaer.ro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narodne-novine.nn.hr/clanci/sluzbeni/2017_06_61_1381.html" TargetMode="External"/><Relationship Id="rId5" Type="http://schemas.openxmlformats.org/officeDocument/2006/relationships/hyperlink" Target="http://narodne-novine.nn.hr/clanci/sluzbeni/2014_04_47_874.html" TargetMode="External"/><Relationship Id="rId4" Type="http://schemas.openxmlformats.org/officeDocument/2006/relationships/hyperlink" Target="http://narodne-novine.nn.hr/clanci/sluzbeni/2011_11_130_2601.html" TargetMode="Externa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narodne-novine.nn.hr/clanci/sluzbeni/2017_06_61_1381.html" TargetMode="External"/><Relationship Id="rId5" Type="http://schemas.openxmlformats.org/officeDocument/2006/relationships/hyperlink" Target="http://narodne-novine.nn.hr/clanci/sluzbeni/2014_04_47_874.html" TargetMode="External"/><Relationship Id="rId4" Type="http://schemas.openxmlformats.org/officeDocument/2006/relationships/hyperlink" Target="http://narodne-novine.nn.hr/clanci/sluzbeni/2011_11_130_2601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arodne-novine.nn.hr/clanci/sluzbeni/2017_08_79_1967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8" r="13582"/>
          <a:stretch/>
        </p:blipFill>
        <p:spPr>
          <a:xfrm>
            <a:off x="0" y="1119116"/>
            <a:ext cx="9136006" cy="4582938"/>
          </a:xfrm>
          <a:prstGeom prst="rect">
            <a:avLst/>
          </a:prstGeom>
        </p:spPr>
      </p:pic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283913" y="1401200"/>
            <a:ext cx="8686160" cy="3873731"/>
          </a:xfrm>
        </p:spPr>
        <p:txBody>
          <a:bodyPr>
            <a:normAutofit fontScale="92500" lnSpcReduction="20000"/>
          </a:bodyPr>
          <a:lstStyle/>
          <a:p>
            <a:endParaRPr lang="hr-HR" dirty="0" smtClean="0">
              <a:solidFill>
                <a:schemeClr val="bg1"/>
              </a:solidFill>
            </a:endParaRPr>
          </a:p>
          <a:p>
            <a:r>
              <a:rPr lang="hr-HR" dirty="0" smtClean="0">
                <a:solidFill>
                  <a:schemeClr val="bg1"/>
                </a:solidFill>
              </a:rPr>
              <a:t>Jačanje inspekcije zaštite okoliša </a:t>
            </a:r>
          </a:p>
          <a:p>
            <a:r>
              <a:rPr lang="hr-HR" dirty="0" smtClean="0">
                <a:solidFill>
                  <a:schemeClr val="bg1"/>
                </a:solidFill>
              </a:rPr>
              <a:t>radi učinkovite kontrole </a:t>
            </a:r>
          </a:p>
          <a:p>
            <a:r>
              <a:rPr lang="hr-HR" dirty="0" smtClean="0">
                <a:solidFill>
                  <a:schemeClr val="bg1"/>
                </a:solidFill>
              </a:rPr>
              <a:t>praćenja kakvoće zraka i </a:t>
            </a:r>
          </a:p>
          <a:p>
            <a:r>
              <a:rPr lang="hr-HR" dirty="0" smtClean="0">
                <a:solidFill>
                  <a:schemeClr val="bg1"/>
                </a:solidFill>
              </a:rPr>
              <a:t>sustava trgovanja emisijskim jedinicama </a:t>
            </a:r>
          </a:p>
          <a:p>
            <a:r>
              <a:rPr lang="hr-HR" dirty="0" smtClean="0">
                <a:solidFill>
                  <a:schemeClr val="bg1"/>
                </a:solidFill>
              </a:rPr>
              <a:t>stakleničkih plinova, </a:t>
            </a:r>
          </a:p>
          <a:p>
            <a:r>
              <a:rPr lang="hr-HR" dirty="0" smtClean="0">
                <a:solidFill>
                  <a:schemeClr val="bg1"/>
                </a:solidFill>
              </a:rPr>
              <a:t>kako bi se postigla bolja kvaliteta zraka </a:t>
            </a:r>
          </a:p>
          <a:p>
            <a:r>
              <a:rPr lang="hr-HR" dirty="0" smtClean="0">
                <a:solidFill>
                  <a:schemeClr val="bg1"/>
                </a:solidFill>
              </a:rPr>
              <a:t>u Republici Hrvatskoj</a:t>
            </a:r>
            <a:endParaRPr lang="hr-HR" dirty="0">
              <a:solidFill>
                <a:schemeClr val="bg1"/>
              </a:solidFill>
            </a:endParaRPr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84" y="101776"/>
            <a:ext cx="1940224" cy="1375727"/>
          </a:xfrm>
          <a:prstGeom prst="rect">
            <a:avLst/>
          </a:prstGeom>
        </p:spPr>
      </p:pic>
      <p:pic>
        <p:nvPicPr>
          <p:cNvPr id="8" name="Slika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7" y="5986075"/>
            <a:ext cx="2079460" cy="871926"/>
          </a:xfrm>
          <a:prstGeom prst="rect">
            <a:avLst/>
          </a:prstGeom>
        </p:spPr>
      </p:pic>
      <p:sp>
        <p:nvSpPr>
          <p:cNvPr id="9" name="Podnaslov 2"/>
          <p:cNvSpPr txBox="1">
            <a:spLocks/>
          </p:cNvSpPr>
          <p:nvPr/>
        </p:nvSpPr>
        <p:spPr>
          <a:xfrm>
            <a:off x="7024693" y="6625760"/>
            <a:ext cx="2111313" cy="290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sz="1000" dirty="0">
                <a:solidFill>
                  <a:schemeClr val="accent1">
                    <a:lumMod val="50000"/>
                  </a:schemeClr>
                </a:solidFill>
              </a:rPr>
              <a:t>Ovaj projekt financira Europska unija</a:t>
            </a:r>
            <a:endParaRPr lang="en-GB" sz="1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0" name="Slika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251" y="6029586"/>
            <a:ext cx="857019" cy="618958"/>
          </a:xfrm>
          <a:prstGeom prst="rect">
            <a:avLst/>
          </a:prstGeom>
        </p:spPr>
      </p:pic>
      <p:pic>
        <p:nvPicPr>
          <p:cNvPr id="11" name="Slika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524" y="6005124"/>
            <a:ext cx="1855967" cy="684735"/>
          </a:xfrm>
          <a:prstGeom prst="rect">
            <a:avLst/>
          </a:prstGeom>
        </p:spPr>
      </p:pic>
      <p:pic>
        <p:nvPicPr>
          <p:cNvPr id="12" name="Slika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988" y="6039112"/>
            <a:ext cx="674471" cy="70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2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3063" y="1533545"/>
            <a:ext cx="8930937" cy="3744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Pravilnik </a:t>
            </a:r>
            <a:r>
              <a:rPr lang="hr-BA" sz="2400" b="1" dirty="0">
                <a:solidFill>
                  <a:srgbClr val="1F497D"/>
                </a:solidFill>
              </a:rPr>
              <a:t>o praćenju kvalitete zraka </a:t>
            </a:r>
            <a:r>
              <a:rPr lang="hr-BA" sz="2000" dirty="0">
                <a:solidFill>
                  <a:srgbClr val="0070C0"/>
                </a:solidFill>
              </a:rPr>
              <a:t>(Narodne novine</a:t>
            </a:r>
            <a:r>
              <a:rPr lang="hr-BA" sz="2000" dirty="0"/>
              <a:t> </a:t>
            </a:r>
            <a:r>
              <a:rPr lang="hr-BA" sz="2000" u="sng" dirty="0" smtClean="0">
                <a:hlinkClick r:id="rId4"/>
              </a:rPr>
              <a:t>79/17</a:t>
            </a:r>
            <a:r>
              <a:rPr lang="hr-BA" sz="2000" dirty="0">
                <a:solidFill>
                  <a:srgbClr val="0070C0"/>
                </a:solidFill>
              </a:rPr>
              <a:t>) kroz 6 poglavlja i 9 priloga </a:t>
            </a:r>
            <a:r>
              <a:rPr lang="hr-BA" sz="2000" dirty="0" smtClean="0">
                <a:solidFill>
                  <a:srgbClr val="0070C0"/>
                </a:solidFill>
              </a:rPr>
              <a:t>propisuje (nastavak):</a:t>
            </a:r>
            <a:endParaRPr lang="hr-BA" sz="2000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način provjere kvalitete mjerenja i podataka, </a:t>
            </a: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način </a:t>
            </a:r>
            <a:r>
              <a:rPr lang="pl-PL" sz="2000" dirty="0">
                <a:solidFill>
                  <a:srgbClr val="0070C0"/>
                </a:solidFill>
              </a:rPr>
              <a:t>obrade i prikaza rezultata i usklađenost s hrvatskim normama, </a:t>
            </a: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način provjere ispravnosti i umjeravanja mjernih instrumenata,</a:t>
            </a: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način </a:t>
            </a:r>
            <a:r>
              <a:rPr lang="pl-PL" sz="2000" dirty="0">
                <a:solidFill>
                  <a:srgbClr val="0070C0"/>
                </a:solidFill>
              </a:rPr>
              <a:t>i troškove rada referentnih laboratorija,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osnivanje </a:t>
            </a:r>
            <a:r>
              <a:rPr lang="pl-PL" sz="2000" dirty="0">
                <a:solidFill>
                  <a:srgbClr val="0070C0"/>
                </a:solidFill>
              </a:rPr>
              <a:t>i način rada povjerenstva za praćenje rada referentnih laboratorija,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način </a:t>
            </a:r>
            <a:r>
              <a:rPr lang="pl-PL" sz="2000" dirty="0">
                <a:solidFill>
                  <a:srgbClr val="0070C0"/>
                </a:solidFill>
              </a:rPr>
              <a:t>dostavljanja podataka za potrebe informacijskog sustava zaštite zraka,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sadržaj </a:t>
            </a:r>
            <a:r>
              <a:rPr lang="pl-PL" sz="2000" dirty="0">
                <a:solidFill>
                  <a:srgbClr val="0070C0"/>
                </a:solidFill>
              </a:rPr>
              <a:t>godišnjeg izvješća </a:t>
            </a:r>
            <a:r>
              <a:rPr lang="pl-PL" sz="2000" dirty="0" smtClean="0">
                <a:solidFill>
                  <a:srgbClr val="0070C0"/>
                </a:solidFill>
              </a:rPr>
              <a:t>i</a:t>
            </a: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način </a:t>
            </a:r>
            <a:r>
              <a:rPr lang="pl-PL" sz="2000" dirty="0">
                <a:solidFill>
                  <a:srgbClr val="0070C0"/>
                </a:solidFill>
              </a:rPr>
              <a:t>redovitog informiranja javnosti.</a:t>
            </a:r>
          </a:p>
        </p:txBody>
      </p:sp>
    </p:spTree>
    <p:extLst>
      <p:ext uri="{BB962C8B-B14F-4D97-AF65-F5344CB8AC3E}">
        <p14:creationId xmlns:p14="http://schemas.microsoft.com/office/powerpoint/2010/main" val="45119980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Pravilnik </a:t>
            </a:r>
            <a:r>
              <a:rPr lang="hr-BA" sz="2400" b="1" dirty="0">
                <a:solidFill>
                  <a:srgbClr val="1F497D"/>
                </a:solidFill>
              </a:rPr>
              <a:t>o uzajamnoj razmjeni informacija i izvješćivanju o kvaliteti zraka i obvezama za provedbu Odluke Komisije 2011/850/EU </a:t>
            </a:r>
            <a:r>
              <a:rPr lang="hr-BA" sz="2000" dirty="0" smtClean="0">
                <a:solidFill>
                  <a:srgbClr val="0070C0"/>
                </a:solidFill>
              </a:rPr>
              <a:t>(NN</a:t>
            </a:r>
            <a:r>
              <a:rPr lang="hr-BA" sz="2000" dirty="0">
                <a:solidFill>
                  <a:srgbClr val="0070C0"/>
                </a:solidFill>
              </a:rPr>
              <a:t> </a:t>
            </a:r>
            <a:r>
              <a:rPr lang="hr-BA" sz="2000" u="sng" dirty="0" smtClean="0">
                <a:hlinkClick r:id="rId4"/>
              </a:rPr>
              <a:t>3/16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Donesen je na temelju </a:t>
            </a:r>
            <a:r>
              <a:rPr lang="pl-PL" sz="2000" b="1" dirty="0">
                <a:solidFill>
                  <a:srgbClr val="0070C0"/>
                </a:solidFill>
              </a:rPr>
              <a:t>članka 120. stavka 3. Zakona o zaštiti zraka </a:t>
            </a:r>
            <a:r>
              <a:rPr lang="pl-PL" sz="2000" dirty="0">
                <a:solidFill>
                  <a:srgbClr val="0070C0"/>
                </a:solidFill>
              </a:rPr>
              <a:t>(»Narodne novine«, broj 130/11 i 47/14</a:t>
            </a:r>
            <a:r>
              <a:rPr lang="pl-PL" sz="2000" dirty="0" smtClean="0">
                <a:solidFill>
                  <a:srgbClr val="0070C0"/>
                </a:solidFill>
              </a:rPr>
              <a:t>).</a:t>
            </a:r>
            <a:endParaRPr lang="pl-PL" sz="2000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Pravilnikom se u </a:t>
            </a:r>
            <a:r>
              <a:rPr lang="pl-PL" sz="2000" dirty="0">
                <a:solidFill>
                  <a:srgbClr val="0070C0"/>
                </a:solidFill>
              </a:rPr>
              <a:t>pravni poredak Republike Hrvatske prenosi Direktiva 2008/50/EZ </a:t>
            </a:r>
            <a:r>
              <a:rPr lang="pl-PL" sz="2000" dirty="0" smtClean="0">
                <a:solidFill>
                  <a:srgbClr val="0070C0"/>
                </a:solidFill>
              </a:rPr>
              <a:t>i utvrđuje se </a:t>
            </a:r>
            <a:r>
              <a:rPr lang="pl-PL" sz="2000" b="1" dirty="0" smtClean="0">
                <a:solidFill>
                  <a:srgbClr val="0070C0"/>
                </a:solidFill>
              </a:rPr>
              <a:t>nadležno </a:t>
            </a:r>
            <a:r>
              <a:rPr lang="pl-PL" sz="2000" b="1" dirty="0">
                <a:solidFill>
                  <a:srgbClr val="0070C0"/>
                </a:solidFill>
              </a:rPr>
              <a:t>tijelo i okvir za provedbu Provedbene odluke Komisije </a:t>
            </a:r>
            <a:r>
              <a:rPr lang="pl-PL" sz="2000" dirty="0" smtClean="0">
                <a:solidFill>
                  <a:srgbClr val="0070C0"/>
                </a:solidFill>
              </a:rPr>
              <a:t>u </a:t>
            </a:r>
            <a:r>
              <a:rPr lang="pl-PL" sz="2000" dirty="0">
                <a:solidFill>
                  <a:srgbClr val="0070C0"/>
                </a:solidFill>
              </a:rPr>
              <a:t>pogledu uzajamne razmjene informacija i izvješćivanja o kvaliteti zraka (2011/850/EU</a:t>
            </a:r>
            <a:r>
              <a:rPr lang="pl-PL" sz="2000" dirty="0" smtClean="0">
                <a:solidFill>
                  <a:srgbClr val="0070C0"/>
                </a:solidFill>
              </a:rPr>
              <a:t>).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b="1" dirty="0">
                <a:solidFill>
                  <a:srgbClr val="0070C0"/>
                </a:solidFill>
              </a:rPr>
              <a:t>Pravilnik</a:t>
            </a:r>
            <a:r>
              <a:rPr lang="pl-PL" sz="2000" dirty="0">
                <a:solidFill>
                  <a:srgbClr val="0070C0"/>
                </a:solidFill>
              </a:rPr>
              <a:t> </a:t>
            </a:r>
            <a:r>
              <a:rPr lang="pl-PL" sz="2000" dirty="0" smtClean="0">
                <a:solidFill>
                  <a:srgbClr val="0070C0"/>
                </a:solidFill>
              </a:rPr>
              <a:t>pobliže propisuje zadaće </a:t>
            </a:r>
            <a:r>
              <a:rPr lang="pl-PL" sz="2000" b="1" dirty="0">
                <a:solidFill>
                  <a:srgbClr val="0070C0"/>
                </a:solidFill>
              </a:rPr>
              <a:t>Hrvatske agencije za okoliš i prirodu</a:t>
            </a:r>
            <a:r>
              <a:rPr lang="pl-PL" sz="2000" dirty="0">
                <a:solidFill>
                  <a:srgbClr val="0070C0"/>
                </a:solidFill>
              </a:rPr>
              <a:t> </a:t>
            </a:r>
            <a:r>
              <a:rPr lang="pl-PL" sz="2000" dirty="0" smtClean="0">
                <a:solidFill>
                  <a:srgbClr val="0070C0"/>
                </a:solidFill>
              </a:rPr>
              <a:t>i </a:t>
            </a:r>
            <a:r>
              <a:rPr lang="pl-PL" sz="2000" b="1" dirty="0">
                <a:solidFill>
                  <a:srgbClr val="0070C0"/>
                </a:solidFill>
              </a:rPr>
              <a:t>drugih tijela</a:t>
            </a:r>
            <a:r>
              <a:rPr lang="pl-PL" sz="2000" dirty="0">
                <a:solidFill>
                  <a:srgbClr val="0070C0"/>
                </a:solidFill>
              </a:rPr>
              <a:t> vezano uz </a:t>
            </a:r>
            <a:r>
              <a:rPr lang="pl-PL" sz="2000" b="1" dirty="0">
                <a:solidFill>
                  <a:srgbClr val="0070C0"/>
                </a:solidFill>
              </a:rPr>
              <a:t>način, rokove, sadržaj i format podataka </a:t>
            </a:r>
            <a:r>
              <a:rPr lang="pl-PL" sz="2000" dirty="0">
                <a:solidFill>
                  <a:srgbClr val="0070C0"/>
                </a:solidFill>
              </a:rPr>
              <a:t>te </a:t>
            </a:r>
            <a:r>
              <a:rPr lang="pl-PL" sz="2000" b="1" dirty="0">
                <a:solidFill>
                  <a:srgbClr val="0070C0"/>
                </a:solidFill>
              </a:rPr>
              <a:t>način prikupljanja podataka radi uzajamne razmjene informacija i izvješćivanja </a:t>
            </a:r>
            <a:r>
              <a:rPr lang="pl-PL" sz="2000" dirty="0">
                <a:solidFill>
                  <a:srgbClr val="0070C0"/>
                </a:solidFill>
              </a:rPr>
              <a:t>o procjenjivanju i upravljanju kvalitetom zraka</a:t>
            </a:r>
            <a:r>
              <a:rPr lang="pl-PL" sz="2000" dirty="0" smtClean="0">
                <a:solidFill>
                  <a:srgbClr val="0070C0"/>
                </a:solidFill>
              </a:rPr>
              <a:t>.</a:t>
            </a:r>
            <a:endParaRPr lang="pl-PL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endParaRPr lang="hr-BA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059390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Pravilnik </a:t>
            </a:r>
            <a:r>
              <a:rPr lang="hr-BA" sz="2400" b="1" dirty="0">
                <a:solidFill>
                  <a:srgbClr val="1F497D"/>
                </a:solidFill>
              </a:rPr>
              <a:t>o uzajamnoj razmjeni informacija i izvješćivanju o kvaliteti zraka i obvezama za provedbu Odluke Komisije 2011/850/EU </a:t>
            </a:r>
            <a:r>
              <a:rPr lang="hr-BA" sz="2000" dirty="0" smtClean="0">
                <a:solidFill>
                  <a:srgbClr val="0070C0"/>
                </a:solidFill>
              </a:rPr>
              <a:t>(NN</a:t>
            </a:r>
            <a:r>
              <a:rPr lang="hr-BA" sz="2000" dirty="0">
                <a:solidFill>
                  <a:srgbClr val="0070C0"/>
                </a:solidFill>
              </a:rPr>
              <a:t> </a:t>
            </a:r>
            <a:r>
              <a:rPr lang="hr-BA" sz="2000" u="sng" dirty="0" smtClean="0">
                <a:hlinkClick r:id="rId4"/>
              </a:rPr>
              <a:t>3/16</a:t>
            </a:r>
            <a:r>
              <a:rPr lang="hr-BA" sz="2000" dirty="0" smtClean="0">
                <a:solidFill>
                  <a:srgbClr val="0070C0"/>
                </a:solidFill>
              </a:rPr>
              <a:t>) </a:t>
            </a:r>
            <a:r>
              <a:rPr lang="pl-PL" sz="2000" dirty="0" smtClean="0">
                <a:solidFill>
                  <a:srgbClr val="0070C0"/>
                </a:solidFill>
              </a:rPr>
              <a:t>propisuje: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b="1" dirty="0" smtClean="0">
                <a:solidFill>
                  <a:srgbClr val="0070C0"/>
                </a:solidFill>
              </a:rPr>
              <a:t>Agenciju</a:t>
            </a:r>
            <a:r>
              <a:rPr lang="pl-PL" sz="2000" dirty="0" smtClean="0">
                <a:solidFill>
                  <a:srgbClr val="0070C0"/>
                </a:solidFill>
              </a:rPr>
              <a:t> kao Nadležno </a:t>
            </a:r>
            <a:r>
              <a:rPr lang="pl-PL" sz="2000" dirty="0">
                <a:solidFill>
                  <a:srgbClr val="0070C0"/>
                </a:solidFill>
              </a:rPr>
              <a:t>tijelo za provedbu Odluke Komisije 2011/850/EU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Agencija </a:t>
            </a:r>
            <a:r>
              <a:rPr lang="pl-PL" sz="2000" dirty="0">
                <a:solidFill>
                  <a:srgbClr val="0070C0"/>
                </a:solidFill>
              </a:rPr>
              <a:t>za potrebe provedbe Odluke Komisije </a:t>
            </a:r>
            <a:r>
              <a:rPr lang="pl-PL" sz="2000" dirty="0" smtClean="0">
                <a:solidFill>
                  <a:srgbClr val="0070C0"/>
                </a:solidFill>
              </a:rPr>
              <a:t>2011/850/EU </a:t>
            </a:r>
            <a:r>
              <a:rPr lang="pl-PL" sz="2000" b="1" dirty="0" smtClean="0">
                <a:solidFill>
                  <a:srgbClr val="0070C0"/>
                </a:solidFill>
              </a:rPr>
              <a:t>dostavlja </a:t>
            </a:r>
            <a:r>
              <a:rPr lang="pl-PL" sz="2000" b="1" dirty="0">
                <a:solidFill>
                  <a:srgbClr val="0070C0"/>
                </a:solidFill>
              </a:rPr>
              <a:t>informacije </a:t>
            </a:r>
            <a:r>
              <a:rPr lang="pl-PL" sz="2000" dirty="0">
                <a:solidFill>
                  <a:srgbClr val="0070C0"/>
                </a:solidFill>
              </a:rPr>
              <a:t>koje se koriste za uzajamnu razmjenu informacija i izvješćivanje </a:t>
            </a:r>
            <a:r>
              <a:rPr lang="pl-PL" sz="2000" b="1" dirty="0">
                <a:solidFill>
                  <a:srgbClr val="0070C0"/>
                </a:solidFill>
              </a:rPr>
              <a:t>u ime Republike Hrvatske</a:t>
            </a:r>
            <a:r>
              <a:rPr lang="pl-PL" sz="2000" dirty="0">
                <a:solidFill>
                  <a:srgbClr val="0070C0"/>
                </a:solidFill>
              </a:rPr>
              <a:t> </a:t>
            </a:r>
            <a:r>
              <a:rPr lang="pl-PL" sz="2000" b="1" dirty="0">
                <a:solidFill>
                  <a:srgbClr val="0070C0"/>
                </a:solidFill>
              </a:rPr>
              <a:t>u repozitorij </a:t>
            </a:r>
            <a:r>
              <a:rPr lang="pl-PL" sz="2000" b="1" dirty="0" smtClean="0">
                <a:solidFill>
                  <a:srgbClr val="0070C0"/>
                </a:solidFill>
              </a:rPr>
              <a:t>podataka</a:t>
            </a:r>
            <a:r>
              <a:rPr lang="pl-PL" sz="2000" dirty="0" smtClean="0">
                <a:solidFill>
                  <a:srgbClr val="0070C0"/>
                </a:solidFill>
              </a:rPr>
              <a:t>, </a:t>
            </a:r>
            <a:r>
              <a:rPr lang="pl-PL" sz="2000" dirty="0">
                <a:solidFill>
                  <a:srgbClr val="0070C0"/>
                </a:solidFill>
              </a:rPr>
              <a:t>uspostavljen od Europske komisije uz pomoć Europske agencije za zaštitu </a:t>
            </a:r>
            <a:r>
              <a:rPr lang="pl-PL" sz="2000" dirty="0" smtClean="0">
                <a:solidFill>
                  <a:srgbClr val="0070C0"/>
                </a:solidFill>
              </a:rPr>
              <a:t>okoliša, </a:t>
            </a:r>
            <a:r>
              <a:rPr lang="pl-PL" sz="2000" b="1" dirty="0" smtClean="0">
                <a:solidFill>
                  <a:srgbClr val="0070C0"/>
                </a:solidFill>
              </a:rPr>
              <a:t>u </a:t>
            </a:r>
            <a:r>
              <a:rPr lang="pl-PL" sz="2000" b="1" dirty="0">
                <a:solidFill>
                  <a:srgbClr val="0070C0"/>
                </a:solidFill>
              </a:rPr>
              <a:t>propisanim </a:t>
            </a:r>
            <a:r>
              <a:rPr lang="pl-PL" sz="2000" b="1" dirty="0" smtClean="0">
                <a:solidFill>
                  <a:srgbClr val="0070C0"/>
                </a:solidFill>
              </a:rPr>
              <a:t>rokovima</a:t>
            </a:r>
            <a:r>
              <a:rPr lang="pl-PL" sz="2000" dirty="0" smtClean="0">
                <a:solidFill>
                  <a:srgbClr val="0070C0"/>
                </a:solidFill>
              </a:rPr>
              <a:t>;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u slučaju ažuriranja informacija </a:t>
            </a:r>
            <a:r>
              <a:rPr lang="pl-PL" sz="2000" dirty="0" smtClean="0">
                <a:solidFill>
                  <a:srgbClr val="0070C0"/>
                </a:solidFill>
              </a:rPr>
              <a:t>Agencija, </a:t>
            </a:r>
            <a:r>
              <a:rPr lang="pl-PL" sz="2000" b="1" dirty="0">
                <a:solidFill>
                  <a:srgbClr val="0070C0"/>
                </a:solidFill>
              </a:rPr>
              <a:t>obrazlaže razlike</a:t>
            </a:r>
            <a:r>
              <a:rPr lang="pl-PL" sz="2000" dirty="0">
                <a:solidFill>
                  <a:srgbClr val="0070C0"/>
                </a:solidFill>
              </a:rPr>
              <a:t> između ažuriranih i originalnih informacija i razloge za ažuriranje </a:t>
            </a:r>
            <a:r>
              <a:rPr lang="pl-PL" sz="2000" dirty="0" smtClean="0">
                <a:solidFill>
                  <a:srgbClr val="0070C0"/>
                </a:solidFill>
              </a:rPr>
              <a:t>i </a:t>
            </a:r>
            <a:r>
              <a:rPr lang="pl-PL" sz="2000" b="1" dirty="0" smtClean="0">
                <a:solidFill>
                  <a:srgbClr val="0070C0"/>
                </a:solidFill>
              </a:rPr>
              <a:t>objavljuje </a:t>
            </a:r>
            <a:r>
              <a:rPr lang="pl-PL" sz="2000" b="1" dirty="0">
                <a:solidFill>
                  <a:srgbClr val="0070C0"/>
                </a:solidFill>
              </a:rPr>
              <a:t>Upute Europske komisije </a:t>
            </a:r>
            <a:r>
              <a:rPr lang="pl-PL" sz="2000" dirty="0">
                <a:solidFill>
                  <a:srgbClr val="0070C0"/>
                </a:solidFill>
              </a:rPr>
              <a:t>za uzajamnu razmjenu informacija i izvješćivanje o kvaliteti zraka na svojim internetskim stranicama.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U </a:t>
            </a:r>
            <a:r>
              <a:rPr lang="pl-PL" sz="2000" dirty="0">
                <a:solidFill>
                  <a:srgbClr val="0070C0"/>
                </a:solidFill>
              </a:rPr>
              <a:t>prilogu </a:t>
            </a:r>
            <a:r>
              <a:rPr lang="pl-PL" sz="2000" b="1" dirty="0">
                <a:solidFill>
                  <a:srgbClr val="0070C0"/>
                </a:solidFill>
              </a:rPr>
              <a:t>Pravilnik</a:t>
            </a:r>
            <a:r>
              <a:rPr lang="pl-PL" sz="2000" dirty="0">
                <a:solidFill>
                  <a:srgbClr val="0070C0"/>
                </a:solidFill>
              </a:rPr>
              <a:t> propisuje </a:t>
            </a:r>
            <a:r>
              <a:rPr lang="pl-PL" sz="2000" b="1" dirty="0">
                <a:solidFill>
                  <a:srgbClr val="0070C0"/>
                </a:solidFill>
              </a:rPr>
              <a:t>obvezni sadržaj akcijskih planova za poboljšanje kvalitete </a:t>
            </a:r>
            <a:r>
              <a:rPr lang="pl-PL" sz="2000" b="1" dirty="0" smtClean="0">
                <a:solidFill>
                  <a:srgbClr val="0070C0"/>
                </a:solidFill>
              </a:rPr>
              <a:t>zraka</a:t>
            </a:r>
            <a:endParaRPr lang="hr-BA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604547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3206" y="1362234"/>
            <a:ext cx="893093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Uredba </a:t>
            </a:r>
            <a:r>
              <a:rPr lang="hr-BA" sz="2400" b="1" dirty="0">
                <a:solidFill>
                  <a:srgbClr val="1F497D"/>
                </a:solidFill>
              </a:rPr>
              <a:t>o razinama onečišćujućih tvari u zraku</a:t>
            </a:r>
            <a:r>
              <a:rPr lang="hr-BA" sz="2000" dirty="0" smtClean="0">
                <a:solidFill>
                  <a:srgbClr val="0070C0"/>
                </a:solidFill>
              </a:rPr>
              <a:t> 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dirty="0">
                <a:hlinkClick r:id="rId4"/>
              </a:rPr>
              <a:t>117/12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Donesena </a:t>
            </a:r>
            <a:r>
              <a:rPr lang="hr-BA" sz="2000" dirty="0">
                <a:solidFill>
                  <a:srgbClr val="0070C0"/>
                </a:solidFill>
              </a:rPr>
              <a:t>je na temelju </a:t>
            </a:r>
            <a:r>
              <a:rPr lang="hr-BA" sz="2000" b="1" dirty="0">
                <a:solidFill>
                  <a:srgbClr val="0070C0"/>
                </a:solidFill>
              </a:rPr>
              <a:t>članka 25. i članka 43. stavka 2. Zakona o zaštiti zraka </a:t>
            </a:r>
            <a:r>
              <a:rPr lang="hr-BA" sz="2000" dirty="0">
                <a:solidFill>
                  <a:srgbClr val="0070C0"/>
                </a:solidFill>
              </a:rPr>
              <a:t>(»Narodne novine«, broj 130/2011</a:t>
            </a:r>
            <a:r>
              <a:rPr lang="hr-BA" sz="2000" dirty="0" smtClean="0">
                <a:solidFill>
                  <a:srgbClr val="0070C0"/>
                </a:solidFill>
              </a:rPr>
              <a:t>).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73206" y="2906852"/>
            <a:ext cx="4281802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Uredba </a:t>
            </a:r>
            <a:r>
              <a:rPr lang="hr-BA" sz="2000" dirty="0">
                <a:solidFill>
                  <a:srgbClr val="0070C0"/>
                </a:solidFill>
              </a:rPr>
              <a:t>sadrži odredbe koje su u skladu sa </a:t>
            </a:r>
            <a:r>
              <a:rPr lang="pl-PL" sz="2000" dirty="0">
                <a:solidFill>
                  <a:srgbClr val="0070C0"/>
                </a:solidFill>
              </a:rPr>
              <a:t>direktivama Europske unije: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Direktivom </a:t>
            </a:r>
            <a:r>
              <a:rPr lang="pl-PL" sz="2000" dirty="0">
                <a:solidFill>
                  <a:srgbClr val="0070C0"/>
                </a:solidFill>
              </a:rPr>
              <a:t>2008/50/EZ,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Direktivom </a:t>
            </a:r>
            <a:r>
              <a:rPr lang="pl-PL" sz="2000" dirty="0">
                <a:solidFill>
                  <a:srgbClr val="0070C0"/>
                </a:solidFill>
              </a:rPr>
              <a:t>2004/107/EZ i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Direktivom </a:t>
            </a:r>
            <a:r>
              <a:rPr lang="pl-PL" sz="2000" dirty="0">
                <a:solidFill>
                  <a:srgbClr val="0070C0"/>
                </a:solidFill>
              </a:rPr>
              <a:t>Komisije (EU) 2015/1480 o izmjeni određenih priloga direktivama 2004/107/EZ i </a:t>
            </a:r>
            <a:r>
              <a:rPr lang="pl-PL" sz="2000" dirty="0" smtClean="0">
                <a:solidFill>
                  <a:srgbClr val="0070C0"/>
                </a:solidFill>
              </a:rPr>
              <a:t>2008/50/EZ</a:t>
            </a:r>
            <a:endParaRPr lang="pl-PL" sz="2000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234" y="2277688"/>
            <a:ext cx="3998690" cy="404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978570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3206" y="1426650"/>
            <a:ext cx="8930937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Uredba </a:t>
            </a:r>
            <a:r>
              <a:rPr lang="hr-BA" sz="2400" b="1" dirty="0">
                <a:solidFill>
                  <a:srgbClr val="1F497D"/>
                </a:solidFill>
              </a:rPr>
              <a:t>o razinama onečišćujućih tvari u zraku</a:t>
            </a:r>
            <a:r>
              <a:rPr lang="hr-BA" sz="2000" dirty="0" smtClean="0">
                <a:solidFill>
                  <a:srgbClr val="0070C0"/>
                </a:solidFill>
              </a:rPr>
              <a:t> 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dirty="0">
                <a:hlinkClick r:id="rId4"/>
              </a:rPr>
              <a:t>117/12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Uredba </a:t>
            </a:r>
            <a:r>
              <a:rPr lang="hr-BA" sz="2000" dirty="0">
                <a:solidFill>
                  <a:srgbClr val="0070C0"/>
                </a:solidFill>
              </a:rPr>
              <a:t>propisuju </a:t>
            </a:r>
            <a:r>
              <a:rPr lang="hr-BA" sz="2000" b="1" dirty="0">
                <a:solidFill>
                  <a:srgbClr val="0070C0"/>
                </a:solidFill>
              </a:rPr>
              <a:t>granične vrijednosti </a:t>
            </a:r>
            <a:r>
              <a:rPr lang="hr-BA" sz="2000" dirty="0">
                <a:solidFill>
                  <a:srgbClr val="0070C0"/>
                </a:solidFill>
              </a:rPr>
              <a:t>(GV) i </a:t>
            </a:r>
            <a:r>
              <a:rPr lang="hr-BA" sz="2000" b="1" dirty="0">
                <a:solidFill>
                  <a:srgbClr val="0070C0"/>
                </a:solidFill>
              </a:rPr>
              <a:t>ciljne vrijednosti </a:t>
            </a:r>
            <a:r>
              <a:rPr lang="hr-BA" sz="2000" dirty="0">
                <a:solidFill>
                  <a:srgbClr val="0070C0"/>
                </a:solidFill>
              </a:rPr>
              <a:t>(CV) za zaštitu zdravlja </a:t>
            </a:r>
            <a:r>
              <a:rPr lang="hr-BA" sz="2000" dirty="0" smtClean="0">
                <a:solidFill>
                  <a:srgbClr val="0070C0"/>
                </a:solidFill>
              </a:rPr>
              <a:t>ljudi i </a:t>
            </a:r>
            <a:r>
              <a:rPr lang="hr-BA" sz="2000" b="1" dirty="0">
                <a:solidFill>
                  <a:srgbClr val="0070C0"/>
                </a:solidFill>
              </a:rPr>
              <a:t>granične vrijednosti </a:t>
            </a:r>
            <a:r>
              <a:rPr lang="hr-BA" sz="2000" dirty="0">
                <a:solidFill>
                  <a:srgbClr val="0070C0"/>
                </a:solidFill>
              </a:rPr>
              <a:t>(GV) </a:t>
            </a:r>
            <a:r>
              <a:rPr lang="hr-BA" sz="2000" dirty="0" smtClean="0">
                <a:solidFill>
                  <a:srgbClr val="0070C0"/>
                </a:solidFill>
              </a:rPr>
              <a:t>kvalitetu življenja, za </a:t>
            </a:r>
            <a:r>
              <a:rPr lang="hr-BA" sz="2000" dirty="0">
                <a:solidFill>
                  <a:srgbClr val="0070C0"/>
                </a:solidFill>
              </a:rPr>
              <a:t>pojedine onečišćujuće tvari u zraku</a:t>
            </a:r>
            <a:r>
              <a:rPr lang="hr-BA" sz="2000" dirty="0" smtClean="0">
                <a:solidFill>
                  <a:srgbClr val="0070C0"/>
                </a:solidFill>
              </a:rPr>
              <a:t>,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 smtClean="0">
                <a:solidFill>
                  <a:srgbClr val="0070C0"/>
                </a:solidFill>
              </a:rPr>
              <a:t>dugoročni cilj </a:t>
            </a:r>
            <a:r>
              <a:rPr lang="hr-BA" sz="2000" dirty="0" smtClean="0">
                <a:solidFill>
                  <a:srgbClr val="0070C0"/>
                </a:solidFill>
              </a:rPr>
              <a:t>i </a:t>
            </a:r>
            <a:r>
              <a:rPr lang="hr-BA" sz="2000" b="1" dirty="0" smtClean="0">
                <a:solidFill>
                  <a:srgbClr val="0070C0"/>
                </a:solidFill>
              </a:rPr>
              <a:t>ciljnu vrijednost </a:t>
            </a:r>
            <a:r>
              <a:rPr lang="hr-BA" sz="2000" dirty="0" smtClean="0">
                <a:solidFill>
                  <a:srgbClr val="0070C0"/>
                </a:solidFill>
              </a:rPr>
              <a:t>za prizemni ozon u zraku,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ovisno o svojstvima onečišćujuće tvari propisuje </a:t>
            </a:r>
            <a:r>
              <a:rPr lang="hr-BA" sz="2000" b="1" dirty="0" smtClean="0">
                <a:solidFill>
                  <a:srgbClr val="0070C0"/>
                </a:solidFill>
              </a:rPr>
              <a:t>gornji i donji prag procjene</a:t>
            </a:r>
            <a:r>
              <a:rPr lang="hr-BA" sz="2000" dirty="0" smtClean="0">
                <a:solidFill>
                  <a:srgbClr val="0070C0"/>
                </a:solidFill>
              </a:rPr>
              <a:t>,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>
                <a:solidFill>
                  <a:srgbClr val="0070C0"/>
                </a:solidFill>
              </a:rPr>
              <a:t>kritične razine </a:t>
            </a:r>
            <a:r>
              <a:rPr lang="hr-BA" sz="2000" dirty="0">
                <a:solidFill>
                  <a:srgbClr val="0070C0"/>
                </a:solidFill>
              </a:rPr>
              <a:t>za zaštitu vegetacije i ekosustava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>
                <a:solidFill>
                  <a:srgbClr val="0070C0"/>
                </a:solidFill>
              </a:rPr>
              <a:t>prag upozorenja i prag obavješćivanja </a:t>
            </a:r>
            <a:r>
              <a:rPr lang="hr-BA" sz="2000" dirty="0">
                <a:solidFill>
                  <a:srgbClr val="0070C0"/>
                </a:solidFill>
              </a:rPr>
              <a:t>te posebne mjere zaštite zdravlja ljudi koje se pri njihovoj pojavi poduzimaju.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 smtClean="0">
                <a:solidFill>
                  <a:srgbClr val="0070C0"/>
                </a:solidFill>
              </a:rPr>
              <a:t>pokazatelj </a:t>
            </a:r>
            <a:r>
              <a:rPr lang="hr-BA" sz="2000" b="1" dirty="0">
                <a:solidFill>
                  <a:srgbClr val="0070C0"/>
                </a:solidFill>
              </a:rPr>
              <a:t>prosječne </a:t>
            </a:r>
            <a:r>
              <a:rPr lang="hr-BA" sz="2000" b="1" dirty="0" smtClean="0">
                <a:solidFill>
                  <a:srgbClr val="0070C0"/>
                </a:solidFill>
              </a:rPr>
              <a:t>izloženosti (PPI) </a:t>
            </a:r>
            <a:r>
              <a:rPr lang="hr-BA" sz="2000" b="1" dirty="0">
                <a:solidFill>
                  <a:srgbClr val="0070C0"/>
                </a:solidFill>
              </a:rPr>
              <a:t>za </a:t>
            </a:r>
            <a:r>
              <a:rPr lang="hr-BA" sz="2000" b="1" dirty="0" smtClean="0">
                <a:solidFill>
                  <a:srgbClr val="0070C0"/>
                </a:solidFill>
              </a:rPr>
              <a:t>PM</a:t>
            </a:r>
            <a:r>
              <a:rPr lang="hr-BA" sz="2000" b="1" baseline="-25000" dirty="0" smtClean="0">
                <a:solidFill>
                  <a:srgbClr val="0070C0"/>
                </a:solidFill>
              </a:rPr>
              <a:t>2,5</a:t>
            </a:r>
            <a:r>
              <a:rPr lang="hr-BA" sz="2000" dirty="0" smtClean="0">
                <a:solidFill>
                  <a:srgbClr val="0070C0"/>
                </a:solidFill>
              </a:rPr>
              <a:t> </a:t>
            </a:r>
            <a:r>
              <a:rPr lang="hr-BA" sz="2000" dirty="0">
                <a:solidFill>
                  <a:srgbClr val="0070C0"/>
                </a:solidFill>
              </a:rPr>
              <a:t>koji na odgovarajući način odražava opću izloženost stanovništva.</a:t>
            </a:r>
            <a:endParaRPr lang="hr-BA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 smtClean="0">
                <a:solidFill>
                  <a:srgbClr val="0070C0"/>
                </a:solidFill>
              </a:rPr>
              <a:t>ciljano </a:t>
            </a:r>
            <a:r>
              <a:rPr lang="hr-BA" sz="2000" b="1" dirty="0">
                <a:solidFill>
                  <a:srgbClr val="0070C0"/>
                </a:solidFill>
              </a:rPr>
              <a:t>smanjenje izloženosti na nacionalnoj razini</a:t>
            </a:r>
            <a:r>
              <a:rPr lang="hr-BA" sz="2000" dirty="0" smtClean="0">
                <a:solidFill>
                  <a:srgbClr val="0070C0"/>
                </a:solidFill>
              </a:rPr>
              <a:t>,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te </a:t>
            </a:r>
            <a:r>
              <a:rPr lang="hr-BA" sz="2000" dirty="0">
                <a:solidFill>
                  <a:srgbClr val="0070C0"/>
                </a:solidFill>
              </a:rPr>
              <a:t>raspodjelu i broj mjernih mjesta na kojima se temelji </a:t>
            </a:r>
            <a:r>
              <a:rPr lang="hr-BA" sz="2000" dirty="0" smtClean="0">
                <a:solidFill>
                  <a:srgbClr val="0070C0"/>
                </a:solidFill>
              </a:rPr>
              <a:t>PPI </a:t>
            </a:r>
            <a:r>
              <a:rPr lang="hr-BA" sz="2000" dirty="0">
                <a:solidFill>
                  <a:srgbClr val="0070C0"/>
                </a:solidFill>
              </a:rPr>
              <a:t>za </a:t>
            </a:r>
            <a:r>
              <a:rPr lang="hr-BA" sz="2000" dirty="0" smtClean="0">
                <a:solidFill>
                  <a:srgbClr val="0070C0"/>
                </a:solidFill>
              </a:rPr>
              <a:t>PM</a:t>
            </a:r>
            <a:r>
              <a:rPr lang="hr-BA" sz="2000" baseline="-25000" dirty="0" smtClean="0">
                <a:solidFill>
                  <a:srgbClr val="0070C0"/>
                </a:solidFill>
              </a:rPr>
              <a:t>2,5</a:t>
            </a:r>
            <a:endParaRPr lang="hr-BA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59116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3206" y="1367290"/>
            <a:ext cx="8930937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Propisane </a:t>
            </a:r>
            <a:r>
              <a:rPr lang="hr-BA" sz="2000" dirty="0">
                <a:solidFill>
                  <a:srgbClr val="0070C0"/>
                </a:solidFill>
              </a:rPr>
              <a:t>vrijednosti </a:t>
            </a:r>
            <a:r>
              <a:rPr lang="hr-BA" sz="2000" dirty="0" smtClean="0">
                <a:solidFill>
                  <a:srgbClr val="0070C0"/>
                </a:solidFill>
              </a:rPr>
              <a:t>veličina </a:t>
            </a:r>
            <a:r>
              <a:rPr lang="hr-BA" sz="2000" b="1" dirty="0" smtClean="0">
                <a:solidFill>
                  <a:srgbClr val="0070C0"/>
                </a:solidFill>
              </a:rPr>
              <a:t>Uredbe</a:t>
            </a:r>
            <a:r>
              <a:rPr lang="hr-BA" sz="2000" dirty="0" smtClean="0">
                <a:solidFill>
                  <a:srgbClr val="0070C0"/>
                </a:solidFill>
              </a:rPr>
              <a:t> </a:t>
            </a:r>
            <a:r>
              <a:rPr lang="hr-BA" sz="2000" dirty="0">
                <a:solidFill>
                  <a:srgbClr val="0070C0"/>
                </a:solidFill>
              </a:rPr>
              <a:t>odnose se na sljedeće onečišćujuće tvari</a:t>
            </a:r>
            <a:r>
              <a:rPr lang="hr-BA" sz="2000" dirty="0" smtClean="0">
                <a:solidFill>
                  <a:srgbClr val="0070C0"/>
                </a:solidFill>
              </a:rPr>
              <a:t>:</a:t>
            </a:r>
            <a:endParaRPr lang="hr-BA" dirty="0" smtClean="0">
              <a:solidFill>
                <a:srgbClr val="0070C0"/>
              </a:solidFill>
            </a:endParaRP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sumporov dioksid (SO2),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dušikove okside (NOx</a:t>
            </a:r>
            <a:r>
              <a:rPr lang="hr-BA" dirty="0" smtClean="0">
                <a:solidFill>
                  <a:srgbClr val="0070C0"/>
                </a:solidFill>
              </a:rPr>
              <a:t>),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dušikov dioksid (NO2),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ugljikov monoksid (CO),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frakcije lebdećih čestica po veličini PM10 i PM2,5,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olovo (Pb), kadmij (Cd), arsen (As), nikal (Ni) i benzo(a)piren u PM10,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ukupnu plinovitu živu (Hg),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benzen,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sumporovodik (H2S),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amonijak (NH3),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metanal (formaldehid),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merkaptane,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ukupnu taložnu tvar (UTT),</a:t>
            </a:r>
          </a:p>
          <a:p>
            <a:pPr marL="0" lvl="1">
              <a:spcBef>
                <a:spcPts val="200"/>
              </a:spcBef>
            </a:pPr>
            <a:r>
              <a:rPr lang="hr-BA" dirty="0" smtClean="0">
                <a:solidFill>
                  <a:srgbClr val="0070C0"/>
                </a:solidFill>
              </a:rPr>
              <a:t>– </a:t>
            </a:r>
            <a:r>
              <a:rPr lang="hr-BA" dirty="0">
                <a:solidFill>
                  <a:srgbClr val="0070C0"/>
                </a:solidFill>
              </a:rPr>
              <a:t>sadržaj olova, kadmija, arsena, nikla, žive, talija i benzo(a)pirena u UTT</a:t>
            </a:r>
            <a:r>
              <a:rPr lang="hr-BA" dirty="0" smtClean="0">
                <a:solidFill>
                  <a:srgbClr val="0070C0"/>
                </a:solidFill>
              </a:rPr>
              <a:t>,</a:t>
            </a:r>
            <a:endParaRPr lang="hr-BA" dirty="0">
              <a:solidFill>
                <a:srgbClr val="0070C0"/>
              </a:solidFill>
            </a:endParaRPr>
          </a:p>
          <a:p>
            <a:pPr marL="0" lvl="1">
              <a:spcBef>
                <a:spcPts val="200"/>
              </a:spcBef>
            </a:pPr>
            <a:r>
              <a:rPr lang="hr-BA" dirty="0">
                <a:solidFill>
                  <a:srgbClr val="0070C0"/>
                </a:solidFill>
              </a:rPr>
              <a:t>– prizemni ozon.</a:t>
            </a:r>
            <a:endParaRPr lang="hr-BA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082689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57942" y="1533545"/>
            <a:ext cx="891503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Uredba </a:t>
            </a:r>
            <a:r>
              <a:rPr lang="hr-BA" sz="2400" b="1" dirty="0">
                <a:solidFill>
                  <a:srgbClr val="1F497D"/>
                </a:solidFill>
              </a:rPr>
              <a:t>o određivanju zona i aglomeracija prema razinama onečišćenosti zraka na teritoriju Republike Hrvatske </a:t>
            </a:r>
            <a:r>
              <a:rPr lang="hr-BA" sz="2000" dirty="0" smtClean="0">
                <a:solidFill>
                  <a:srgbClr val="0070C0"/>
                </a:solidFill>
              </a:rPr>
              <a:t>(NN</a:t>
            </a:r>
            <a:r>
              <a:rPr lang="hr-BA" sz="2000" dirty="0"/>
              <a:t> </a:t>
            </a:r>
            <a:r>
              <a:rPr lang="hr-BA" sz="2000" dirty="0">
                <a:hlinkClick r:id="rId4"/>
              </a:rPr>
              <a:t>1/14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Donesena je na temelju </a:t>
            </a:r>
            <a:r>
              <a:rPr lang="hr-BA" sz="2000" b="1" dirty="0">
                <a:solidFill>
                  <a:srgbClr val="0070C0"/>
                </a:solidFill>
              </a:rPr>
              <a:t>članka </a:t>
            </a:r>
            <a:r>
              <a:rPr lang="hr-BA" sz="2000" b="1" dirty="0" smtClean="0">
                <a:solidFill>
                  <a:srgbClr val="0070C0"/>
                </a:solidFill>
              </a:rPr>
              <a:t>18. stavka </a:t>
            </a:r>
            <a:r>
              <a:rPr lang="hr-BA" sz="2000" b="1" dirty="0">
                <a:solidFill>
                  <a:srgbClr val="0070C0"/>
                </a:solidFill>
              </a:rPr>
              <a:t>2. Zakona o zaštiti zraka </a:t>
            </a:r>
            <a:r>
              <a:rPr lang="hr-BA" sz="2000" dirty="0">
                <a:solidFill>
                  <a:srgbClr val="0070C0"/>
                </a:solidFill>
              </a:rPr>
              <a:t>(»Narodne novine«, broj 130/2011</a:t>
            </a:r>
            <a:r>
              <a:rPr lang="hr-BA" sz="2000" dirty="0" smtClean="0">
                <a:solidFill>
                  <a:srgbClr val="0070C0"/>
                </a:solidFill>
              </a:rPr>
              <a:t>).</a:t>
            </a:r>
            <a:endParaRPr lang="hr-BA" sz="2000" dirty="0">
              <a:solidFill>
                <a:srgbClr val="0070C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57942" y="3447399"/>
            <a:ext cx="304245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Uredba u pravni poredak Republike Hrvatske </a:t>
            </a:r>
            <a:r>
              <a:rPr lang="hr-BA" sz="2000" dirty="0" smtClean="0">
                <a:solidFill>
                  <a:srgbClr val="0070C0"/>
                </a:solidFill>
              </a:rPr>
              <a:t>prenosi </a:t>
            </a:r>
            <a:r>
              <a:rPr lang="pl-PL" sz="2000" dirty="0" smtClean="0">
                <a:solidFill>
                  <a:srgbClr val="0070C0"/>
                </a:solidFill>
              </a:rPr>
              <a:t>direktive </a:t>
            </a:r>
            <a:r>
              <a:rPr lang="pl-PL" sz="2000" dirty="0">
                <a:solidFill>
                  <a:srgbClr val="0070C0"/>
                </a:solidFill>
              </a:rPr>
              <a:t>Europske unije: </a:t>
            </a: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Direktivu </a:t>
            </a:r>
            <a:r>
              <a:rPr lang="pl-PL" sz="2000" dirty="0">
                <a:solidFill>
                  <a:srgbClr val="0070C0"/>
                </a:solidFill>
              </a:rPr>
              <a:t>2008/50/EZ,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Direktivu 2004/107/EZ</a:t>
            </a:r>
            <a:endParaRPr lang="pl-PL" sz="2000" dirty="0">
              <a:solidFill>
                <a:srgbClr val="0070C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3032" y="2754903"/>
            <a:ext cx="4689093" cy="342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803870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57942" y="1533545"/>
            <a:ext cx="891503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Uredba </a:t>
            </a:r>
            <a:r>
              <a:rPr lang="hr-BA" sz="2400" b="1" dirty="0">
                <a:solidFill>
                  <a:srgbClr val="1F497D"/>
                </a:solidFill>
              </a:rPr>
              <a:t>o određivanju zona i aglomeracija prema razinama onečišćenosti zraka na teritoriju Republike Hrvatske </a:t>
            </a:r>
            <a:r>
              <a:rPr lang="hr-BA" sz="2000" dirty="0" smtClean="0">
                <a:solidFill>
                  <a:srgbClr val="0070C0"/>
                </a:solidFill>
              </a:rPr>
              <a:t>(NN</a:t>
            </a:r>
            <a:r>
              <a:rPr lang="hr-BA" sz="2000" dirty="0"/>
              <a:t> </a:t>
            </a:r>
            <a:r>
              <a:rPr lang="hr-BA" sz="2000" dirty="0">
                <a:hlinkClick r:id="rId4"/>
              </a:rPr>
              <a:t>1/14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Ureda </a:t>
            </a:r>
            <a:r>
              <a:rPr lang="hr-BA" sz="2000" b="1" dirty="0">
                <a:solidFill>
                  <a:srgbClr val="0070C0"/>
                </a:solidFill>
              </a:rPr>
              <a:t>određuju zone i aglomeracije </a:t>
            </a:r>
            <a:r>
              <a:rPr lang="hr-BA" sz="2000" dirty="0">
                <a:solidFill>
                  <a:srgbClr val="0070C0"/>
                </a:solidFill>
              </a:rPr>
              <a:t>te </a:t>
            </a:r>
            <a:r>
              <a:rPr lang="hr-BA" sz="2000" dirty="0" smtClean="0">
                <a:solidFill>
                  <a:srgbClr val="0070C0"/>
                </a:solidFill>
              </a:rPr>
              <a:t>njihovu klasifikaciju </a:t>
            </a:r>
            <a:r>
              <a:rPr lang="hr-BA" sz="2000" dirty="0">
                <a:solidFill>
                  <a:srgbClr val="0070C0"/>
                </a:solidFill>
              </a:rPr>
              <a:t>prema razinama onečišćenosti zraka </a:t>
            </a:r>
            <a:r>
              <a:rPr lang="hr-BA" sz="2000" b="1" dirty="0">
                <a:solidFill>
                  <a:srgbClr val="0070C0"/>
                </a:solidFill>
              </a:rPr>
              <a:t>na teritoriju Republike Hrvatske</a:t>
            </a:r>
            <a:r>
              <a:rPr lang="hr-BA" sz="2000" dirty="0">
                <a:solidFill>
                  <a:srgbClr val="0070C0"/>
                </a:solidFill>
              </a:rPr>
              <a:t>, a </a:t>
            </a:r>
            <a:r>
              <a:rPr lang="hr-BA" sz="2000" b="1" dirty="0">
                <a:solidFill>
                  <a:srgbClr val="0070C0"/>
                </a:solidFill>
              </a:rPr>
              <a:t>na osnovi Plana zaštite zraka</a:t>
            </a:r>
            <a:r>
              <a:rPr lang="hr-BA" sz="2000" dirty="0">
                <a:solidFill>
                  <a:srgbClr val="0070C0"/>
                </a:solidFill>
              </a:rPr>
              <a:t>, ozonskog sloja i ublažavanja klimatskih promjena u Republici Hrvatskoj za razdoblje od 2013. do 2017. godine i </a:t>
            </a:r>
            <a:r>
              <a:rPr lang="hr-BA" sz="2000" b="1" dirty="0">
                <a:solidFill>
                  <a:srgbClr val="0070C0"/>
                </a:solidFill>
              </a:rPr>
              <a:t>Izvješća o stanju kakvoće zraka </a:t>
            </a:r>
            <a:r>
              <a:rPr lang="hr-BA" sz="2000" dirty="0">
                <a:solidFill>
                  <a:srgbClr val="0070C0"/>
                </a:solidFill>
              </a:rPr>
              <a:t>za područje Republike Hrvatske od 2008. do 2011. godine (»Narodne novine«, broj 95/2013</a:t>
            </a:r>
            <a:r>
              <a:rPr lang="hr-BA" sz="2000" dirty="0" smtClean="0">
                <a:solidFill>
                  <a:srgbClr val="0070C0"/>
                </a:solidFill>
              </a:rPr>
              <a:t>).</a:t>
            </a:r>
          </a:p>
          <a:p>
            <a:pPr marL="0" lvl="1">
              <a:spcBef>
                <a:spcPct val="20000"/>
              </a:spcBef>
            </a:pPr>
            <a:endParaRPr lang="hr-BA" sz="2000" b="1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b="1" dirty="0" smtClean="0">
                <a:solidFill>
                  <a:srgbClr val="0070C0"/>
                </a:solidFill>
              </a:rPr>
              <a:t>Razine </a:t>
            </a:r>
            <a:r>
              <a:rPr lang="hr-BA" sz="2000" b="1" dirty="0">
                <a:solidFill>
                  <a:srgbClr val="0070C0"/>
                </a:solidFill>
              </a:rPr>
              <a:t>onečišćenosti zraka</a:t>
            </a:r>
            <a:r>
              <a:rPr lang="hr-BA" sz="2000" dirty="0">
                <a:solidFill>
                  <a:srgbClr val="0070C0"/>
                </a:solidFill>
              </a:rPr>
              <a:t> određuju se </a:t>
            </a:r>
            <a:r>
              <a:rPr lang="hr-BA" sz="2000" b="1" dirty="0">
                <a:solidFill>
                  <a:srgbClr val="0070C0"/>
                </a:solidFill>
              </a:rPr>
              <a:t>prema donjim i gornjim pragovima procjene </a:t>
            </a:r>
            <a:r>
              <a:rPr lang="hr-BA" sz="2000" dirty="0">
                <a:solidFill>
                  <a:srgbClr val="0070C0"/>
                </a:solidFill>
              </a:rPr>
              <a:t>te </a:t>
            </a:r>
            <a:r>
              <a:rPr lang="hr-BA" sz="2000" b="1" dirty="0" smtClean="0">
                <a:solidFill>
                  <a:srgbClr val="0070C0"/>
                </a:solidFill>
              </a:rPr>
              <a:t>dugoročnim </a:t>
            </a:r>
            <a:r>
              <a:rPr lang="hr-BA" sz="2000" b="1" dirty="0">
                <a:solidFill>
                  <a:srgbClr val="0070C0"/>
                </a:solidFill>
              </a:rPr>
              <a:t>ciljevima za prizemni ozon </a:t>
            </a:r>
            <a:r>
              <a:rPr lang="hr-BA" sz="2000" dirty="0">
                <a:solidFill>
                  <a:srgbClr val="0070C0"/>
                </a:solidFill>
              </a:rPr>
              <a:t>propisanim u Uredbi o razinama onečišćujućih tvari u zraku.</a:t>
            </a:r>
          </a:p>
        </p:txBody>
      </p:sp>
    </p:spTree>
    <p:extLst>
      <p:ext uri="{BB962C8B-B14F-4D97-AF65-F5344CB8AC3E}">
        <p14:creationId xmlns:p14="http://schemas.microsoft.com/office/powerpoint/2010/main" val="326285522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5236" y="1829762"/>
            <a:ext cx="4220045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b="1" dirty="0" smtClean="0">
                <a:solidFill>
                  <a:srgbClr val="0070C0"/>
                </a:solidFill>
              </a:rPr>
              <a:t>Uredbom </a:t>
            </a:r>
            <a:r>
              <a:rPr lang="hr-BA" sz="2000" dirty="0">
                <a:solidFill>
                  <a:srgbClr val="0070C0"/>
                </a:solidFill>
              </a:rPr>
              <a:t>(NN</a:t>
            </a:r>
            <a:r>
              <a:rPr lang="hr-BA" sz="2000" dirty="0"/>
              <a:t> </a:t>
            </a:r>
            <a:r>
              <a:rPr lang="hr-BA" sz="2000" dirty="0">
                <a:hlinkClick r:id="rId4"/>
              </a:rPr>
              <a:t>1/14</a:t>
            </a:r>
            <a:r>
              <a:rPr lang="hr-BA" sz="2000" dirty="0" smtClean="0">
                <a:solidFill>
                  <a:srgbClr val="0070C0"/>
                </a:solidFill>
              </a:rPr>
              <a:t>) je </a:t>
            </a:r>
            <a:r>
              <a:rPr lang="hr-BA" sz="2000" dirty="0">
                <a:solidFill>
                  <a:srgbClr val="0070C0"/>
                </a:solidFill>
              </a:rPr>
              <a:t>za potrebe praćenja kvalitete zraka </a:t>
            </a:r>
            <a:r>
              <a:rPr lang="hr-BA" sz="2000" dirty="0" smtClean="0">
                <a:solidFill>
                  <a:srgbClr val="0070C0"/>
                </a:solidFill>
              </a:rPr>
              <a:t>određeno: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 smtClean="0">
                <a:solidFill>
                  <a:srgbClr val="0070C0"/>
                </a:solidFill>
              </a:rPr>
              <a:t>pet zona </a:t>
            </a:r>
            <a:r>
              <a:rPr lang="hr-BA" sz="2000" b="1" dirty="0">
                <a:solidFill>
                  <a:srgbClr val="0070C0"/>
                </a:solidFill>
              </a:rPr>
              <a:t>i četiri </a:t>
            </a:r>
            <a:r>
              <a:rPr lang="hr-BA" sz="2000" b="1" dirty="0" smtClean="0">
                <a:solidFill>
                  <a:srgbClr val="0070C0"/>
                </a:solidFill>
              </a:rPr>
              <a:t>aglomeracije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t</a:t>
            </a:r>
            <a:r>
              <a:rPr lang="hr-BA" sz="2000" dirty="0" smtClean="0">
                <a:solidFill>
                  <a:srgbClr val="0070C0"/>
                </a:solidFill>
              </a:rPr>
              <a:t>e: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 smtClean="0">
                <a:solidFill>
                  <a:srgbClr val="0070C0"/>
                </a:solidFill>
              </a:rPr>
              <a:t>razine </a:t>
            </a:r>
            <a:r>
              <a:rPr lang="hr-BA" sz="2000" b="1" dirty="0">
                <a:solidFill>
                  <a:srgbClr val="0070C0"/>
                </a:solidFill>
              </a:rPr>
              <a:t>onečišćenosti zraka </a:t>
            </a:r>
            <a:r>
              <a:rPr lang="hr-BA" sz="2000" dirty="0">
                <a:solidFill>
                  <a:srgbClr val="0070C0"/>
                </a:solidFill>
              </a:rPr>
              <a:t>prema donjim i gornjim pragovima procjene </a:t>
            </a:r>
            <a:r>
              <a:rPr lang="hr-BA" sz="2000" b="1" dirty="0">
                <a:solidFill>
                  <a:srgbClr val="0070C0"/>
                </a:solidFill>
              </a:rPr>
              <a:t>s obzirom na zaštitu zdravlja </a:t>
            </a:r>
            <a:r>
              <a:rPr lang="hr-BA" sz="2000" b="1" dirty="0" smtClean="0">
                <a:solidFill>
                  <a:srgbClr val="0070C0"/>
                </a:solidFill>
              </a:rPr>
              <a:t>ljudi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 smtClean="0">
                <a:solidFill>
                  <a:srgbClr val="0070C0"/>
                </a:solidFill>
              </a:rPr>
              <a:t>razine </a:t>
            </a:r>
            <a:r>
              <a:rPr lang="hr-BA" sz="2000" b="1" dirty="0">
                <a:solidFill>
                  <a:srgbClr val="0070C0"/>
                </a:solidFill>
              </a:rPr>
              <a:t>onečišćenosti </a:t>
            </a:r>
            <a:r>
              <a:rPr lang="hr-BA" sz="2000" b="1" dirty="0" smtClean="0">
                <a:solidFill>
                  <a:srgbClr val="0070C0"/>
                </a:solidFill>
              </a:rPr>
              <a:t>zraka </a:t>
            </a:r>
            <a:r>
              <a:rPr lang="pl-PL" sz="2000" dirty="0">
                <a:solidFill>
                  <a:srgbClr val="0070C0"/>
                </a:solidFill>
              </a:rPr>
              <a:t>prema donjim i gornjim pragovima procjene </a:t>
            </a:r>
            <a:r>
              <a:rPr lang="pl-PL" sz="2000" dirty="0" smtClean="0">
                <a:solidFill>
                  <a:srgbClr val="0070C0"/>
                </a:solidFill>
              </a:rPr>
              <a:t>te dugoročnom cilju za </a:t>
            </a:r>
            <a:r>
              <a:rPr lang="pl-PL" sz="2000" dirty="0">
                <a:solidFill>
                  <a:srgbClr val="0070C0"/>
                </a:solidFill>
              </a:rPr>
              <a:t>prizemni ozon </a:t>
            </a:r>
            <a:r>
              <a:rPr lang="hr-BA" sz="2000" b="1" dirty="0" smtClean="0">
                <a:solidFill>
                  <a:srgbClr val="0070C0"/>
                </a:solidFill>
              </a:rPr>
              <a:t>s </a:t>
            </a:r>
            <a:r>
              <a:rPr lang="hr-BA" sz="2000" b="1" dirty="0">
                <a:solidFill>
                  <a:srgbClr val="0070C0"/>
                </a:solidFill>
              </a:rPr>
              <a:t>obzirom na zaštitu </a:t>
            </a:r>
            <a:r>
              <a:rPr lang="hr-BA" sz="2000" b="1" dirty="0" smtClean="0">
                <a:solidFill>
                  <a:srgbClr val="0070C0"/>
                </a:solidFill>
              </a:rPr>
              <a:t>vegetacije</a:t>
            </a:r>
            <a:endParaRPr lang="hr-BA" sz="2000" b="1" dirty="0">
              <a:solidFill>
                <a:srgbClr val="0070C0"/>
              </a:solidFill>
            </a:endParaRPr>
          </a:p>
        </p:txBody>
      </p:sp>
      <p:pic>
        <p:nvPicPr>
          <p:cNvPr id="12" name="Picture 11" descr="C:\Users\dpejakovic\AppData\Local\Microsoft\Windows\INetCache\Content.Outlook\P027PF7U\Zone_Aglomeracije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392582"/>
            <a:ext cx="3928585" cy="52047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9290638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55573" y="1334248"/>
            <a:ext cx="89309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Uredba </a:t>
            </a:r>
            <a:r>
              <a:rPr lang="hr-BA" sz="2400" b="1" dirty="0">
                <a:solidFill>
                  <a:srgbClr val="1F497D"/>
                </a:solidFill>
              </a:rPr>
              <a:t>o utvrđivanju popisa mjernih mjesta za praćenje koncentracija pojedinih onečišćujućih tvari u zraku i lokacija mjernih postaja u državnoj mreži za trajno praćenje kvalitete zraka </a:t>
            </a:r>
            <a:r>
              <a:rPr lang="hr-BA" sz="2000" dirty="0" smtClean="0">
                <a:solidFill>
                  <a:srgbClr val="0070C0"/>
                </a:solidFill>
              </a:rPr>
              <a:t>(NN </a:t>
            </a:r>
            <a:r>
              <a:rPr lang="hr-BA" sz="2000" u="sng" dirty="0" smtClean="0">
                <a:hlinkClick r:id="rId4"/>
              </a:rPr>
              <a:t>65/16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0445" y="2470740"/>
            <a:ext cx="4340271" cy="411668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16037" y="4235150"/>
            <a:ext cx="304245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Uredba u pravni poredak Republike Hrvatske </a:t>
            </a:r>
            <a:r>
              <a:rPr lang="hr-BA" sz="2000" dirty="0" smtClean="0">
                <a:solidFill>
                  <a:srgbClr val="0070C0"/>
                </a:solidFill>
              </a:rPr>
              <a:t>prenosi </a:t>
            </a:r>
            <a:r>
              <a:rPr lang="pl-PL" sz="2000" dirty="0" smtClean="0">
                <a:solidFill>
                  <a:srgbClr val="0070C0"/>
                </a:solidFill>
              </a:rPr>
              <a:t>direktive </a:t>
            </a:r>
            <a:r>
              <a:rPr lang="pl-PL" sz="2000" dirty="0">
                <a:solidFill>
                  <a:srgbClr val="0070C0"/>
                </a:solidFill>
              </a:rPr>
              <a:t>Europske unije: </a:t>
            </a: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Direktivu </a:t>
            </a:r>
            <a:r>
              <a:rPr lang="pl-PL" sz="2000" dirty="0">
                <a:solidFill>
                  <a:srgbClr val="0070C0"/>
                </a:solidFill>
              </a:rPr>
              <a:t>2008/50/EZ,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Direktivu 2004/107/EZ</a:t>
            </a:r>
            <a:endParaRPr lang="pl-PL" sz="2000" dirty="0">
              <a:solidFill>
                <a:srgbClr val="0070C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3206" y="2725566"/>
            <a:ext cx="393607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Donesena je na temelju </a:t>
            </a:r>
            <a:r>
              <a:rPr lang="pl-PL" sz="2000" b="1" dirty="0">
                <a:solidFill>
                  <a:srgbClr val="0070C0"/>
                </a:solidFill>
              </a:rPr>
              <a:t>19. stavka 5. i članka 27. stavka 3. Zakona o zaštiti zraka </a:t>
            </a:r>
            <a:r>
              <a:rPr lang="pl-PL" sz="2000" dirty="0">
                <a:solidFill>
                  <a:srgbClr val="0070C0"/>
                </a:solidFill>
              </a:rPr>
              <a:t>(»Narodne novine«, br. 130/11 i 47/14).</a:t>
            </a:r>
          </a:p>
        </p:txBody>
      </p:sp>
    </p:spTree>
    <p:extLst>
      <p:ext uri="{BB962C8B-B14F-4D97-AF65-F5344CB8AC3E}">
        <p14:creationId xmlns:p14="http://schemas.microsoft.com/office/powerpoint/2010/main" val="712975317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581275"/>
            <a:ext cx="8229600" cy="1143000"/>
          </a:xfrm>
        </p:spPr>
        <p:txBody>
          <a:bodyPr/>
          <a:lstStyle/>
          <a:p>
            <a:pPr eaLnBrk="1" hangingPunct="1"/>
            <a:r>
              <a:rPr lang="hr-HR" sz="3600" b="1" dirty="0">
                <a:solidFill>
                  <a:schemeClr val="tx2"/>
                </a:solidFill>
                <a:effectLst>
                  <a:glow rad="228600">
                    <a:schemeClr val="bg1">
                      <a:lumMod val="50000"/>
                      <a:alpha val="20000"/>
                    </a:schemeClr>
                  </a:glow>
                </a:effectLst>
              </a:rPr>
              <a:t>TEMA </a:t>
            </a:r>
            <a:r>
              <a:rPr lang="hr-HR" sz="3600" b="1" dirty="0" smtClean="0">
                <a:solidFill>
                  <a:schemeClr val="tx2"/>
                </a:solidFill>
                <a:effectLst>
                  <a:glow rad="228600">
                    <a:schemeClr val="bg1">
                      <a:lumMod val="50000"/>
                      <a:alpha val="20000"/>
                    </a:schemeClr>
                  </a:glow>
                </a:effectLst>
              </a:rPr>
              <a:t>10</a:t>
            </a:r>
            <a:r>
              <a:rPr lang="hr-HR" sz="3600" b="1" dirty="0">
                <a:solidFill>
                  <a:schemeClr val="tx2"/>
                </a:solidFill>
                <a:effectLst>
                  <a:glow rad="228600">
                    <a:schemeClr val="bg1">
                      <a:lumMod val="50000"/>
                      <a:alpha val="20000"/>
                    </a:schemeClr>
                  </a:glow>
                </a:effectLst>
              </a:rPr>
              <a:t>: Provedba propisa RH i EU</a:t>
            </a:r>
            <a:endParaRPr lang="hr-HR" sz="3600" b="1" dirty="0" smtClean="0">
              <a:solidFill>
                <a:schemeClr val="tx2"/>
              </a:solidFill>
              <a:effectLst>
                <a:glow rad="228600">
                  <a:schemeClr val="bg1">
                    <a:lumMod val="50000"/>
                    <a:alpha val="20000"/>
                  </a:schemeClr>
                </a:glow>
              </a:effectLst>
            </a:endParaRPr>
          </a:p>
        </p:txBody>
      </p:sp>
      <p:grpSp>
        <p:nvGrpSpPr>
          <p:cNvPr id="12" name="Group 3"/>
          <p:cNvGrpSpPr>
            <a:grpSpLocks/>
          </p:cNvGrpSpPr>
          <p:nvPr/>
        </p:nvGrpSpPr>
        <p:grpSpPr bwMode="auto">
          <a:xfrm>
            <a:off x="1152525" y="882831"/>
            <a:ext cx="5463568" cy="664979"/>
            <a:chOff x="14858" y="6098313"/>
            <a:chExt cx="5463612" cy="637316"/>
          </a:xfrm>
        </p:grpSpPr>
        <p:pic>
          <p:nvPicPr>
            <p:cNvPr id="13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58" y="6098313"/>
              <a:ext cx="5463612" cy="637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1911936" y="6134828"/>
              <a:ext cx="2225693" cy="2632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hr-HR" sz="1200">
                  <a:solidFill>
                    <a:srgbClr val="7F7F7F"/>
                  </a:solidFill>
                  <a:latin typeface="Arial" charset="0"/>
                </a:rPr>
                <a:t>I</a:t>
              </a:r>
              <a:r>
                <a:rPr lang="hr-HR" sz="1200">
                  <a:solidFill>
                    <a:srgbClr val="7F7F7F"/>
                  </a:solidFill>
                  <a:latin typeface="Arial Narrow" pitchFamily="34" charset="0"/>
                </a:rPr>
                <a:t>n</a:t>
              </a:r>
              <a:r>
                <a:rPr lang="en-US" sz="1200">
                  <a:solidFill>
                    <a:srgbClr val="7F7F7F"/>
                  </a:solidFill>
                  <a:latin typeface="Arial Narrow" pitchFamily="34" charset="0"/>
                </a:rPr>
                <a:t>stitut</a:t>
              </a:r>
              <a:r>
                <a:rPr lang="hr-HR" sz="1200">
                  <a:solidFill>
                    <a:srgbClr val="7F7F7F"/>
                  </a:solidFill>
                  <a:latin typeface="Arial Narrow" pitchFamily="34" charset="0"/>
                </a:rPr>
                <a:t> za energetiku i zaštitu okoliša</a:t>
              </a:r>
            </a:p>
          </p:txBody>
        </p:sp>
      </p:grpSp>
      <p:pic>
        <p:nvPicPr>
          <p:cNvPr id="15" name="Picture 8" descr="Znak_1024x76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38367"/>
            <a:ext cx="1155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Slika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557" y="738367"/>
            <a:ext cx="1361625" cy="96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93170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55573" y="1334248"/>
            <a:ext cx="8930937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Uredba </a:t>
            </a:r>
            <a:r>
              <a:rPr lang="hr-BA" sz="2400" b="1" dirty="0">
                <a:solidFill>
                  <a:srgbClr val="1F497D"/>
                </a:solidFill>
              </a:rPr>
              <a:t>o utvrđivanju popisa mjernih mjesta za praćenje koncentracija pojedinih onečišćujućih tvari u zraku i lokacija mjernih postaja u državnoj mreži za trajno praćenje kvalitete zraka </a:t>
            </a:r>
            <a:r>
              <a:rPr lang="hr-BA" sz="2000" dirty="0" smtClean="0">
                <a:solidFill>
                  <a:srgbClr val="0070C0"/>
                </a:solidFill>
              </a:rPr>
              <a:t>(NN </a:t>
            </a:r>
            <a:r>
              <a:rPr lang="hr-BA" sz="2000" u="sng" dirty="0" smtClean="0">
                <a:hlinkClick r:id="rId4"/>
              </a:rPr>
              <a:t>65/16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0" lvl="1">
              <a:spcBef>
                <a:spcPct val="20000"/>
              </a:spcBef>
            </a:pPr>
            <a:endParaRPr lang="hr-BA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Uredba </a:t>
            </a:r>
            <a:r>
              <a:rPr lang="hr-BA" sz="2000" dirty="0">
                <a:solidFill>
                  <a:srgbClr val="0070C0"/>
                </a:solidFill>
              </a:rPr>
              <a:t>utvrđuje </a:t>
            </a:r>
            <a:r>
              <a:rPr lang="hr-BA" sz="2000" b="1" dirty="0">
                <a:solidFill>
                  <a:srgbClr val="0070C0"/>
                </a:solidFill>
              </a:rPr>
              <a:t>popis mjernih mjesta za praćenje koncentracija onečišćujućih tvari u zraku</a:t>
            </a:r>
            <a:r>
              <a:rPr lang="hr-BA" sz="2000" dirty="0">
                <a:solidFill>
                  <a:srgbClr val="0070C0"/>
                </a:solidFill>
              </a:rPr>
              <a:t>: sumporovog dioksida, dušikovog dioksida i dušikovih oksida, lebdećih čestica (PM</a:t>
            </a:r>
            <a:r>
              <a:rPr lang="hr-BA" sz="2000" baseline="-25000" dirty="0">
                <a:solidFill>
                  <a:srgbClr val="0070C0"/>
                </a:solidFill>
              </a:rPr>
              <a:t>10</a:t>
            </a:r>
            <a:r>
              <a:rPr lang="hr-BA" sz="2000" dirty="0">
                <a:solidFill>
                  <a:srgbClr val="0070C0"/>
                </a:solidFill>
              </a:rPr>
              <a:t> i PM</a:t>
            </a:r>
            <a:r>
              <a:rPr lang="hr-BA" sz="2000" baseline="-25000" dirty="0">
                <a:solidFill>
                  <a:srgbClr val="0070C0"/>
                </a:solidFill>
              </a:rPr>
              <a:t>2,5</a:t>
            </a:r>
            <a:r>
              <a:rPr lang="hr-BA" sz="2000" dirty="0">
                <a:solidFill>
                  <a:srgbClr val="0070C0"/>
                </a:solidFill>
              </a:rPr>
              <a:t>), olova, benzena, ugljikovog monoksida, prizemnog ozona i prekursora prizemnog ozona, arsena, kadmija, žive, nikla, benzo(a)pirena i drugih policikličkih aromatskih ugljikovodika u zraku.</a:t>
            </a:r>
          </a:p>
          <a:p>
            <a:pPr marL="0" lvl="1">
              <a:spcBef>
                <a:spcPct val="20000"/>
              </a:spcBef>
            </a:pPr>
            <a:endParaRPr lang="hr-BA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Uredbom </a:t>
            </a:r>
            <a:r>
              <a:rPr lang="hr-BA" sz="2000" dirty="0">
                <a:solidFill>
                  <a:srgbClr val="0070C0"/>
                </a:solidFill>
              </a:rPr>
              <a:t>se </a:t>
            </a:r>
            <a:r>
              <a:rPr lang="hr-BA" sz="2000" b="1" dirty="0">
                <a:solidFill>
                  <a:srgbClr val="0070C0"/>
                </a:solidFill>
              </a:rPr>
              <a:t>utvrđuju lokacije mjernih postaja u državnoj mreži </a:t>
            </a:r>
            <a:r>
              <a:rPr lang="hr-BA" sz="2000" dirty="0">
                <a:solidFill>
                  <a:srgbClr val="0070C0"/>
                </a:solidFill>
              </a:rPr>
              <a:t>za trajno praćenje kvalitete zraka u zonama i aglomeracijama na teritoriju Republike Hrvatske.</a:t>
            </a:r>
            <a:endParaRPr lang="hr-BA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149537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82878" y="1553587"/>
            <a:ext cx="315052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b="1" dirty="0" smtClean="0">
                <a:solidFill>
                  <a:srgbClr val="0070C0"/>
                </a:solidFill>
              </a:rPr>
              <a:t>Popis </a:t>
            </a:r>
            <a:r>
              <a:rPr lang="hr-BA" sz="2000" b="1" dirty="0">
                <a:solidFill>
                  <a:srgbClr val="0070C0"/>
                </a:solidFill>
              </a:rPr>
              <a:t>mjernih mjesta za praćenje koncentracija onečišćujućih tvari u zraku </a:t>
            </a:r>
            <a:r>
              <a:rPr lang="hr-BA" sz="2000" b="1" dirty="0" smtClean="0">
                <a:solidFill>
                  <a:srgbClr val="0070C0"/>
                </a:solidFill>
              </a:rPr>
              <a:t>–  </a:t>
            </a: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ova mjerna mjesta su sastavni dio </a:t>
            </a:r>
            <a:r>
              <a:rPr lang="hr-BA" sz="2000" dirty="0">
                <a:solidFill>
                  <a:srgbClr val="0070C0"/>
                </a:solidFill>
              </a:rPr>
              <a:t>informacijskog sustava zaštite zraka i koriste se za potrebe godišnjeg izvješća o kvaliteti zraka i za </a:t>
            </a:r>
            <a:r>
              <a:rPr lang="hr-BA" sz="2000" b="1" dirty="0">
                <a:solidFill>
                  <a:srgbClr val="0070C0"/>
                </a:solidFill>
              </a:rPr>
              <a:t>uzajamnu razmjenu informacija i </a:t>
            </a:r>
            <a:r>
              <a:rPr lang="hr-BA" sz="2000" b="1" dirty="0" smtClean="0">
                <a:solidFill>
                  <a:srgbClr val="0070C0"/>
                </a:solidFill>
              </a:rPr>
              <a:t>izvješćivanje </a:t>
            </a:r>
            <a:r>
              <a:rPr lang="hr-BA" sz="2000" dirty="0">
                <a:solidFill>
                  <a:srgbClr val="0070C0"/>
                </a:solidFill>
              </a:rPr>
              <a:t>o kvaliteti zraka između Hrvatske agencije za okoliš i prirodu i Europske </a:t>
            </a:r>
            <a:r>
              <a:rPr lang="hr-BA" sz="2000" dirty="0" smtClean="0">
                <a:solidFill>
                  <a:srgbClr val="0070C0"/>
                </a:solidFill>
              </a:rPr>
              <a:t>komisije</a:t>
            </a:r>
            <a:endParaRPr lang="hr-BA" sz="2000" b="1" dirty="0" smtClean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313" y="1323827"/>
            <a:ext cx="4423857" cy="512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75598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Program </a:t>
            </a:r>
            <a:r>
              <a:rPr lang="hr-BA" sz="2400" b="1" dirty="0">
                <a:solidFill>
                  <a:srgbClr val="1F497D"/>
                </a:solidFill>
              </a:rPr>
              <a:t>mjerenja razine onečišćenosti zraka u državnoj mreži za trajno praćenje kvalitete zraka </a:t>
            </a:r>
            <a:r>
              <a:rPr lang="hr-BA" sz="2000" dirty="0" smtClean="0">
                <a:solidFill>
                  <a:srgbClr val="0070C0"/>
                </a:solidFill>
              </a:rPr>
              <a:t>(</a:t>
            </a:r>
            <a:r>
              <a:rPr lang="hr-BA" sz="2000" dirty="0">
                <a:solidFill>
                  <a:srgbClr val="0070C0"/>
                </a:solidFill>
              </a:rPr>
              <a:t>Narodne novine </a:t>
            </a:r>
            <a:r>
              <a:rPr lang="hr-BA" sz="2000" u="sng" dirty="0" smtClean="0">
                <a:hlinkClick r:id="rId4"/>
              </a:rPr>
              <a:t>73/16</a:t>
            </a:r>
            <a:r>
              <a:rPr lang="hr-BA" sz="2000" dirty="0">
                <a:solidFill>
                  <a:srgbClr val="0070C0"/>
                </a:solidFill>
              </a:rPr>
              <a:t>) </a:t>
            </a:r>
            <a:endParaRPr lang="hr-BA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Donesen </a:t>
            </a:r>
            <a:r>
              <a:rPr lang="hr-BA" sz="2000" dirty="0">
                <a:solidFill>
                  <a:srgbClr val="0070C0"/>
                </a:solidFill>
              </a:rPr>
              <a:t>je na temelju </a:t>
            </a:r>
            <a:r>
              <a:rPr lang="pl-PL" sz="2000" b="1" dirty="0">
                <a:solidFill>
                  <a:srgbClr val="0070C0"/>
                </a:solidFill>
              </a:rPr>
              <a:t>članka 29. stavka 2. Zakona o zaštiti zraka</a:t>
            </a:r>
            <a:r>
              <a:rPr lang="hr-BA" sz="2000" b="1" dirty="0" smtClean="0">
                <a:solidFill>
                  <a:srgbClr val="0070C0"/>
                </a:solidFill>
              </a:rPr>
              <a:t> </a:t>
            </a:r>
            <a:r>
              <a:rPr lang="hr-BA" sz="2000" dirty="0">
                <a:solidFill>
                  <a:srgbClr val="0070C0"/>
                </a:solidFill>
              </a:rPr>
              <a:t>(»Narodne novine«, br. 130/2011, 47/2014</a:t>
            </a:r>
            <a:r>
              <a:rPr lang="hr-BA" sz="2000" dirty="0" smtClean="0">
                <a:solidFill>
                  <a:srgbClr val="0070C0"/>
                </a:solidFill>
              </a:rPr>
              <a:t>).</a:t>
            </a:r>
          </a:p>
          <a:p>
            <a:pPr marL="0" lvl="1">
              <a:spcBef>
                <a:spcPct val="20000"/>
              </a:spcBef>
            </a:pPr>
            <a:r>
              <a:rPr lang="pl-PL" sz="2000" dirty="0">
                <a:solidFill>
                  <a:srgbClr val="0070C0"/>
                </a:solidFill>
              </a:rPr>
              <a:t>Program mjerenja razine onečišćenosti zraka (kvalitete zraka) u postajama državne mreže za trajno praćenje kvalitete zraka koje su određene člankom 5. Uredbe o utvrđivanju popisa mjernih mjesta za praćenje koncentracija pojedinih onečišćujućih tvari u zraku i lokacija mjernih postaja u državnoj mreži za trajno praćenje kvalitete zraka (»Narodne novine«, broj 65/16), (u daljnjem tekstu: Uredba) sadrži: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5463535"/>
              </p:ext>
            </p:extLst>
          </p:nvPr>
        </p:nvGraphicFramePr>
        <p:xfrm>
          <a:off x="204371" y="4781389"/>
          <a:ext cx="8443912" cy="1158240"/>
        </p:xfrm>
        <a:graphic>
          <a:graphicData uri="http://schemas.openxmlformats.org/drawingml/2006/table">
            <a:tbl>
              <a:tblPr/>
              <a:tblGrid>
                <a:gridCol w="1699244">
                  <a:extLst>
                    <a:ext uri="{9D8B030D-6E8A-4147-A177-3AD203B41FA5}">
                      <a16:colId xmlns="" xmlns:a16="http://schemas.microsoft.com/office/drawing/2014/main" val="3086419809"/>
                    </a:ext>
                  </a:extLst>
                </a:gridCol>
                <a:gridCol w="6744668">
                  <a:extLst>
                    <a:ext uri="{9D8B030D-6E8A-4147-A177-3AD203B41FA5}">
                      <a16:colId xmlns="" xmlns:a16="http://schemas.microsoft.com/office/drawing/2014/main" val="3898855312"/>
                    </a:ext>
                  </a:extLst>
                </a:gridCol>
              </a:tblGrid>
              <a:tr h="335547">
                <a:tc>
                  <a:txBody>
                    <a:bodyPr/>
                    <a:lstStyle/>
                    <a:p>
                      <a:pPr algn="l" fontAlgn="base"/>
                      <a:r>
                        <a:rPr lang="hr-BA" b="1" dirty="0">
                          <a:solidFill>
                            <a:srgbClr val="0070C0"/>
                          </a:solidFill>
                          <a:effectLst/>
                          <a:latin typeface="Minion Pro"/>
                        </a:rPr>
                        <a:t>Program 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hr-BA" sz="1600" b="0" dirty="0">
                          <a:solidFill>
                            <a:srgbClr val="0070C0"/>
                          </a:solidFill>
                          <a:effectLst/>
                          <a:latin typeface="Minion Pro"/>
                        </a:rPr>
                        <a:t>MJERENJE KVALITETE ZRAKA U POSTAJAMA USPOSTAVLJENIM U </a:t>
                      </a:r>
                      <a:r>
                        <a:rPr lang="hr-BA" sz="1600" b="1" dirty="0">
                          <a:solidFill>
                            <a:srgbClr val="0070C0"/>
                          </a:solidFill>
                          <a:effectLst/>
                          <a:latin typeface="Minion Pro"/>
                        </a:rPr>
                        <a:t>AGLOMERACIJAMA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4206458601"/>
                  </a:ext>
                </a:extLst>
              </a:tr>
              <a:tr h="335547">
                <a:tc>
                  <a:txBody>
                    <a:bodyPr/>
                    <a:lstStyle/>
                    <a:p>
                      <a:pPr algn="l" fontAlgn="base"/>
                      <a:r>
                        <a:rPr lang="hr-BA" b="1" dirty="0">
                          <a:solidFill>
                            <a:srgbClr val="0070C0"/>
                          </a:solidFill>
                          <a:effectLst/>
                          <a:latin typeface="Minion Pro"/>
                        </a:rPr>
                        <a:t>Program B</a:t>
                      </a:r>
                    </a:p>
                  </a:txBody>
                  <a:tcPr anchor="ctr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hr-BA" sz="1600" b="0" dirty="0">
                          <a:solidFill>
                            <a:srgbClr val="0070C0"/>
                          </a:solidFill>
                          <a:effectLst/>
                          <a:latin typeface="Minion Pro"/>
                        </a:rPr>
                        <a:t>MJERENJE KVALITETE ZRAKA U POSTAJAMA USPOSTAVLJENIM U </a:t>
                      </a:r>
                      <a:r>
                        <a:rPr lang="hr-BA" sz="1600" b="1" dirty="0">
                          <a:solidFill>
                            <a:srgbClr val="0070C0"/>
                          </a:solidFill>
                          <a:effectLst/>
                          <a:latin typeface="Minion Pro"/>
                        </a:rPr>
                        <a:t>ZONAMA</a:t>
                      </a:r>
                    </a:p>
                  </a:txBody>
                  <a:tcPr anchor="ctr">
                    <a:lnL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4198313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021617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7104" y="1334248"/>
            <a:ext cx="89309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Primjeri - program </a:t>
            </a:r>
            <a:r>
              <a:rPr lang="pl-PL" sz="2000" dirty="0" smtClean="0">
                <a:solidFill>
                  <a:srgbClr val="0070C0"/>
                </a:solidFill>
              </a:rPr>
              <a:t>mjerenja na mjernim postajama Zagreb-1 (A) i Desinić (B)</a:t>
            </a:r>
            <a:r>
              <a:rPr lang="hr-BA" sz="2000" dirty="0" smtClean="0">
                <a:solidFill>
                  <a:srgbClr val="0070C0"/>
                </a:solidFill>
              </a:rPr>
              <a:t> </a:t>
            </a:r>
            <a:endParaRPr lang="pl-PL" sz="2000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104" y="1989903"/>
            <a:ext cx="4272015" cy="39455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659" y="2002990"/>
            <a:ext cx="4256382" cy="396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572598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8914" y="1426226"/>
            <a:ext cx="8930937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 smtClean="0">
                <a:solidFill>
                  <a:srgbClr val="1F497D"/>
                </a:solidFill>
              </a:rPr>
              <a:t>Područje kvalitete zraka u Europskoj uniji propisuju tri Direktive i jedna Provedbena Odluka: </a:t>
            </a:r>
            <a:endParaRPr lang="pl-PL" sz="2800" b="1" dirty="0">
              <a:solidFill>
                <a:srgbClr val="1F497D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sv-SE" sz="2000" b="1" dirty="0" smtClean="0">
                <a:solidFill>
                  <a:srgbClr val="0070C0"/>
                </a:solidFill>
              </a:rPr>
              <a:t>Direktiva </a:t>
            </a:r>
            <a:r>
              <a:rPr lang="sv-SE" sz="2000" b="1" dirty="0">
                <a:solidFill>
                  <a:srgbClr val="0070C0"/>
                </a:solidFill>
              </a:rPr>
              <a:t>2008/50/EZ </a:t>
            </a:r>
            <a:r>
              <a:rPr lang="sv-SE" sz="2000" dirty="0">
                <a:solidFill>
                  <a:srgbClr val="0070C0"/>
                </a:solidFill>
              </a:rPr>
              <a:t>europskog parlamenta i vijeća </a:t>
            </a:r>
            <a:r>
              <a:rPr lang="sv-SE" sz="2000" dirty="0" smtClean="0">
                <a:solidFill>
                  <a:srgbClr val="0070C0"/>
                </a:solidFill>
              </a:rPr>
              <a:t>od </a:t>
            </a:r>
            <a:r>
              <a:rPr lang="sv-SE" sz="2000" dirty="0">
                <a:solidFill>
                  <a:srgbClr val="0070C0"/>
                </a:solidFill>
              </a:rPr>
              <a:t>21. svibnja 2008.</a:t>
            </a:r>
            <a:r>
              <a:rPr lang="hr-BA" sz="2000" dirty="0">
                <a:solidFill>
                  <a:srgbClr val="0070C0"/>
                </a:solidFill>
              </a:rPr>
              <a:t> </a:t>
            </a:r>
            <a:r>
              <a:rPr lang="pl-PL" sz="2000" dirty="0">
                <a:solidFill>
                  <a:srgbClr val="0070C0"/>
                </a:solidFill>
              </a:rPr>
              <a:t>o kvaliteti zraka i čišćem zraku za Europu o kvaliteti zraka i čišćem zraku za </a:t>
            </a:r>
            <a:r>
              <a:rPr lang="pl-PL" sz="2000" dirty="0" smtClean="0">
                <a:solidFill>
                  <a:srgbClr val="0070C0"/>
                </a:solidFill>
              </a:rPr>
              <a:t>Europu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sv-SE" sz="2000" b="1" dirty="0">
                <a:solidFill>
                  <a:srgbClr val="0070C0"/>
                </a:solidFill>
              </a:rPr>
              <a:t>Direktiva 200</a:t>
            </a:r>
            <a:r>
              <a:rPr lang="hr-BA" sz="2000" b="1" dirty="0">
                <a:solidFill>
                  <a:srgbClr val="0070C0"/>
                </a:solidFill>
              </a:rPr>
              <a:t>4</a:t>
            </a:r>
            <a:r>
              <a:rPr lang="sv-SE" sz="2000" b="1" dirty="0">
                <a:solidFill>
                  <a:srgbClr val="0070C0"/>
                </a:solidFill>
              </a:rPr>
              <a:t>/</a:t>
            </a:r>
            <a:r>
              <a:rPr lang="hr-BA" sz="2000" b="1" dirty="0">
                <a:solidFill>
                  <a:srgbClr val="0070C0"/>
                </a:solidFill>
              </a:rPr>
              <a:t>107</a:t>
            </a:r>
            <a:r>
              <a:rPr lang="sv-SE" sz="2000" b="1" dirty="0">
                <a:solidFill>
                  <a:srgbClr val="0070C0"/>
                </a:solidFill>
              </a:rPr>
              <a:t>/EZ </a:t>
            </a:r>
            <a:r>
              <a:rPr lang="sv-SE" sz="2000" dirty="0">
                <a:solidFill>
                  <a:srgbClr val="0070C0"/>
                </a:solidFill>
              </a:rPr>
              <a:t>europskog parlamenta i vijeća od 15. prosinca 2004.</a:t>
            </a:r>
            <a:r>
              <a:rPr lang="hr-BA" sz="2000" dirty="0">
                <a:solidFill>
                  <a:srgbClr val="0070C0"/>
                </a:solidFill>
              </a:rPr>
              <a:t> </a:t>
            </a:r>
            <a:r>
              <a:rPr lang="pl-PL" sz="2000" dirty="0">
                <a:solidFill>
                  <a:srgbClr val="0070C0"/>
                </a:solidFill>
              </a:rPr>
              <a:t>o arsenu, kadmiju, živi, niklu i policikličkim aromatskim ugljikovodicima u </a:t>
            </a:r>
            <a:r>
              <a:rPr lang="pl-PL" sz="2000" dirty="0" smtClean="0">
                <a:solidFill>
                  <a:srgbClr val="0070C0"/>
                </a:solidFill>
              </a:rPr>
              <a:t>zraku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sv-SE" sz="2000" b="1" dirty="0">
                <a:solidFill>
                  <a:srgbClr val="0070C0"/>
                </a:solidFill>
              </a:rPr>
              <a:t>Direktiva Komisije (EU) 2015/1480</a:t>
            </a:r>
            <a:r>
              <a:rPr lang="hr-BA" sz="2000" b="1" dirty="0">
                <a:solidFill>
                  <a:srgbClr val="0070C0"/>
                </a:solidFill>
              </a:rPr>
              <a:t> </a:t>
            </a:r>
            <a:r>
              <a:rPr lang="az-Cyrl-AZ" sz="2000" dirty="0">
                <a:solidFill>
                  <a:srgbClr val="0070C0"/>
                </a:solidFill>
              </a:rPr>
              <a:t>о</a:t>
            </a:r>
            <a:r>
              <a:rPr lang="hr-BA" sz="2000" dirty="0">
                <a:solidFill>
                  <a:srgbClr val="0070C0"/>
                </a:solidFill>
              </a:rPr>
              <a:t>d 28. kolovoza 2015. o izmjeni određenih priloga direktivama 2004/107/EZ i 2008/50/EZ Europskog parlamenta i Vijeća o utvrđivanju pravila za referentne metode, validaciju podataka i lokaciju točaka uzorkovanja za ocjenjivanje kvalitete zraka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b="1" dirty="0">
                <a:solidFill>
                  <a:srgbClr val="0070C0"/>
                </a:solidFill>
              </a:rPr>
              <a:t>Provedbena Odluka Komisije 2011/850/EU </a:t>
            </a:r>
            <a:r>
              <a:rPr lang="pl-PL" sz="2000" dirty="0">
                <a:solidFill>
                  <a:srgbClr val="0070C0"/>
                </a:solidFill>
              </a:rPr>
              <a:t>od 12. prosinca 2011. o utvrđivanju pravila za direktive 2004/107/EZ i 2008/50/EZ Europskog parlamenta i Vijeća u pogledu uzajamne razmjene informacija i izvješćivanja o kvaliteti </a:t>
            </a:r>
            <a:r>
              <a:rPr lang="pl-PL" sz="2000" dirty="0" smtClean="0">
                <a:solidFill>
                  <a:srgbClr val="0070C0"/>
                </a:solidFill>
              </a:rPr>
              <a:t>zraka</a:t>
            </a:r>
            <a:r>
              <a:rPr lang="hr-BA" sz="2000" dirty="0" smtClean="0">
                <a:solidFill>
                  <a:srgbClr val="0070C0"/>
                </a:solidFill>
              </a:rPr>
              <a:t>	</a:t>
            </a:r>
            <a:endParaRPr lang="pl-PL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057130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5017" y="1398876"/>
            <a:ext cx="893093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000" b="1" dirty="0">
                <a:solidFill>
                  <a:srgbClr val="0070C0"/>
                </a:solidFill>
              </a:rPr>
              <a:t>Direktive i Provedbena Odluka </a:t>
            </a:r>
            <a:r>
              <a:rPr lang="pl-PL" sz="2000" dirty="0">
                <a:solidFill>
                  <a:srgbClr val="0070C0"/>
                </a:solidFill>
              </a:rPr>
              <a:t>mogu se pronaći na </a:t>
            </a:r>
            <a:r>
              <a:rPr lang="pl-PL" sz="2000" dirty="0" smtClean="0">
                <a:solidFill>
                  <a:srgbClr val="0070C0"/>
                </a:solidFill>
              </a:rPr>
              <a:t>poveznicama:</a:t>
            </a:r>
            <a:endParaRPr lang="pl-PL" sz="2000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sv-SE" sz="2000" b="1" dirty="0" smtClean="0">
                <a:solidFill>
                  <a:srgbClr val="0070C0"/>
                </a:solidFill>
              </a:rPr>
              <a:t>Direktiva 2008/50/EZ</a:t>
            </a:r>
            <a:r>
              <a:rPr lang="pl-PL" sz="2000" dirty="0" smtClean="0">
                <a:solidFill>
                  <a:srgbClr val="0070C0"/>
                </a:solidFill>
              </a:rPr>
              <a:t> </a:t>
            </a: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	</a:t>
            </a:r>
            <a:r>
              <a:rPr lang="hr-BA" sz="2000" dirty="0" smtClean="0">
                <a:solidFill>
                  <a:srgbClr val="0070C0"/>
                </a:solidFill>
                <a:hlinkClick r:id="rId4"/>
              </a:rPr>
              <a:t>http://eur-lex.europa.eu/legal-content/EN/ALL/?uri=celex:32008L0050</a:t>
            </a:r>
            <a:endParaRPr lang="pl-PL" sz="2000" dirty="0" smtClean="0">
              <a:solidFill>
                <a:srgbClr val="0070C0"/>
              </a:solidFill>
              <a:hlinkClick r:id="rId5"/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	</a:t>
            </a:r>
            <a:r>
              <a:rPr lang="pl-PL" sz="2000" dirty="0" smtClean="0">
                <a:solidFill>
                  <a:srgbClr val="0070C0"/>
                </a:solidFill>
                <a:hlinkClick r:id="rId5"/>
              </a:rPr>
              <a:t>Direktiva </a:t>
            </a:r>
            <a:r>
              <a:rPr lang="pl-PL" sz="2000" dirty="0">
                <a:solidFill>
                  <a:srgbClr val="0070C0"/>
                </a:solidFill>
                <a:hlinkClick r:id="rId5"/>
              </a:rPr>
              <a:t>2008/50/EZ </a:t>
            </a:r>
            <a:r>
              <a:rPr lang="pl-PL" sz="2000" dirty="0">
                <a:solidFill>
                  <a:srgbClr val="0070C0"/>
                </a:solidFill>
              </a:rPr>
              <a:t>PDF </a:t>
            </a:r>
            <a:r>
              <a:rPr lang="pl-PL" sz="2000" dirty="0" smtClean="0">
                <a:solidFill>
                  <a:srgbClr val="0070C0"/>
                </a:solidFill>
              </a:rPr>
              <a:t>HR</a:t>
            </a:r>
            <a:endParaRPr lang="pl-PL" sz="2000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sv-SE" sz="2000" b="1" dirty="0">
                <a:solidFill>
                  <a:srgbClr val="0070C0"/>
                </a:solidFill>
              </a:rPr>
              <a:t>Direktiva </a:t>
            </a:r>
            <a:r>
              <a:rPr lang="sv-SE" sz="2000" b="1" dirty="0" smtClean="0">
                <a:solidFill>
                  <a:srgbClr val="0070C0"/>
                </a:solidFill>
              </a:rPr>
              <a:t>200</a:t>
            </a:r>
            <a:r>
              <a:rPr lang="hr-BA" sz="2000" b="1" dirty="0" smtClean="0">
                <a:solidFill>
                  <a:srgbClr val="0070C0"/>
                </a:solidFill>
              </a:rPr>
              <a:t>4</a:t>
            </a:r>
            <a:r>
              <a:rPr lang="sv-SE" sz="2000" b="1" dirty="0" smtClean="0">
                <a:solidFill>
                  <a:srgbClr val="0070C0"/>
                </a:solidFill>
              </a:rPr>
              <a:t>/</a:t>
            </a:r>
            <a:r>
              <a:rPr lang="hr-BA" sz="2000" b="1" dirty="0" smtClean="0">
                <a:solidFill>
                  <a:srgbClr val="0070C0"/>
                </a:solidFill>
              </a:rPr>
              <a:t>107</a:t>
            </a:r>
            <a:r>
              <a:rPr lang="sv-SE" sz="2000" b="1" dirty="0" smtClean="0">
                <a:solidFill>
                  <a:srgbClr val="0070C0"/>
                </a:solidFill>
              </a:rPr>
              <a:t>/EZ </a:t>
            </a:r>
            <a:endParaRPr lang="hr-BA" sz="2000" b="1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	</a:t>
            </a:r>
            <a:r>
              <a:rPr lang="hr-BA" sz="2000" dirty="0" smtClean="0">
                <a:solidFill>
                  <a:srgbClr val="0070C0"/>
                </a:solidFill>
                <a:hlinkClick r:id="rId6"/>
              </a:rPr>
              <a:t>http</a:t>
            </a:r>
            <a:r>
              <a:rPr lang="hr-BA" sz="2000" dirty="0">
                <a:solidFill>
                  <a:srgbClr val="0070C0"/>
                </a:solidFill>
                <a:hlinkClick r:id="rId6"/>
              </a:rPr>
              <a:t>://eur-lex.europa.eu/legal-content/EN/TXT/?</a:t>
            </a:r>
            <a:r>
              <a:rPr lang="hr-BA" sz="2000" dirty="0" smtClean="0">
                <a:solidFill>
                  <a:srgbClr val="0070C0"/>
                </a:solidFill>
                <a:hlinkClick r:id="rId6"/>
              </a:rPr>
              <a:t>uri=CELEX%3A32004L0107</a:t>
            </a:r>
            <a:endParaRPr lang="hr-BA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>
                <a:solidFill>
                  <a:srgbClr val="0070C0"/>
                </a:solidFill>
              </a:rPr>
              <a:t>	</a:t>
            </a:r>
            <a:r>
              <a:rPr lang="pl-PL" sz="2000" dirty="0" smtClean="0">
                <a:solidFill>
                  <a:srgbClr val="0070C0"/>
                </a:solidFill>
                <a:hlinkClick r:id="rId7"/>
              </a:rPr>
              <a:t>Direktiva 2004/107/EZ </a:t>
            </a:r>
            <a:r>
              <a:rPr lang="pl-PL" sz="2000" dirty="0">
                <a:solidFill>
                  <a:srgbClr val="0070C0"/>
                </a:solidFill>
              </a:rPr>
              <a:t>PDF </a:t>
            </a:r>
            <a:r>
              <a:rPr lang="pl-PL" sz="2000" dirty="0" smtClean="0">
                <a:solidFill>
                  <a:srgbClr val="0070C0"/>
                </a:solidFill>
              </a:rPr>
              <a:t>HR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sv-SE" sz="2000" b="1" dirty="0">
                <a:solidFill>
                  <a:srgbClr val="0070C0"/>
                </a:solidFill>
              </a:rPr>
              <a:t>Direktiva Komisije (EU) 2015/1480</a:t>
            </a:r>
            <a:r>
              <a:rPr lang="hr-BA" sz="2000" b="1" dirty="0">
                <a:solidFill>
                  <a:srgbClr val="0070C0"/>
                </a:solidFill>
              </a:rPr>
              <a:t> </a:t>
            </a:r>
            <a:endParaRPr lang="hr-BA" sz="2000" b="1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	</a:t>
            </a:r>
            <a:r>
              <a:rPr lang="hr-BA" sz="2000" dirty="0">
                <a:solidFill>
                  <a:srgbClr val="0070C0"/>
                </a:solidFill>
                <a:hlinkClick r:id="rId8"/>
              </a:rPr>
              <a:t>http://eur-lex.europa.eu/legal-content/en/TXT/?uri=CELEX:32015L1480</a:t>
            </a:r>
            <a:endParaRPr lang="hr-BA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>
                <a:solidFill>
                  <a:srgbClr val="0070C0"/>
                </a:solidFill>
              </a:rPr>
              <a:t>	</a:t>
            </a:r>
            <a:r>
              <a:rPr lang="pl-PL" sz="2000" dirty="0" smtClean="0">
                <a:solidFill>
                  <a:srgbClr val="0070C0"/>
                </a:solidFill>
                <a:hlinkClick r:id="rId9"/>
              </a:rPr>
              <a:t>Direktiva </a:t>
            </a:r>
            <a:r>
              <a:rPr lang="pl-PL" sz="2000" dirty="0">
                <a:solidFill>
                  <a:srgbClr val="0070C0"/>
                </a:solidFill>
                <a:hlinkClick r:id="rId9"/>
              </a:rPr>
              <a:t>2015/1480 </a:t>
            </a:r>
            <a:r>
              <a:rPr lang="pl-PL" sz="2000" dirty="0">
                <a:solidFill>
                  <a:srgbClr val="0070C0"/>
                </a:solidFill>
              </a:rPr>
              <a:t>PDF </a:t>
            </a:r>
            <a:r>
              <a:rPr lang="pl-PL" sz="2000" dirty="0" smtClean="0">
                <a:solidFill>
                  <a:srgbClr val="0070C0"/>
                </a:solidFill>
              </a:rPr>
              <a:t>HR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b="1" dirty="0">
                <a:solidFill>
                  <a:srgbClr val="0070C0"/>
                </a:solidFill>
              </a:rPr>
              <a:t>Provedbena Odluka Komisije 2011/850/EU </a:t>
            </a:r>
            <a:endParaRPr lang="pl-PL" sz="2000" dirty="0">
              <a:solidFill>
                <a:srgbClr val="0070C0"/>
              </a:solidFill>
            </a:endParaRPr>
          </a:p>
          <a:p>
            <a:pPr marL="457200" lvl="2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	</a:t>
            </a:r>
            <a:r>
              <a:rPr lang="sv-SE" sz="2000" dirty="0">
                <a:solidFill>
                  <a:srgbClr val="0070C0"/>
                </a:solidFill>
                <a:hlinkClick r:id="rId10"/>
              </a:rPr>
              <a:t>http://eur-lex.europa.eu/legal-content/EN/ALL/?uri=CELEX:32011D0850</a:t>
            </a:r>
            <a:endParaRPr lang="hr-BA" sz="2000" dirty="0">
              <a:solidFill>
                <a:srgbClr val="0070C0"/>
              </a:solidFill>
            </a:endParaRPr>
          </a:p>
          <a:p>
            <a:pPr marL="457200" lvl="2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	</a:t>
            </a:r>
            <a:r>
              <a:rPr lang="pl-PL" sz="2000" dirty="0">
                <a:solidFill>
                  <a:srgbClr val="0070C0"/>
                </a:solidFill>
                <a:hlinkClick r:id="rId11"/>
              </a:rPr>
              <a:t>Odluka 2011/850</a:t>
            </a:r>
            <a:r>
              <a:rPr lang="pl-PL" sz="2000" dirty="0">
                <a:solidFill>
                  <a:srgbClr val="0070C0"/>
                </a:solidFill>
                <a:hlinkClick r:id="rId9"/>
              </a:rPr>
              <a:t> </a:t>
            </a:r>
            <a:r>
              <a:rPr lang="pl-PL" sz="2000" dirty="0">
                <a:solidFill>
                  <a:srgbClr val="0070C0"/>
                </a:solidFill>
              </a:rPr>
              <a:t>PDF </a:t>
            </a:r>
            <a:r>
              <a:rPr lang="pl-PL" sz="2000" dirty="0" smtClean="0">
                <a:solidFill>
                  <a:srgbClr val="0070C0"/>
                </a:solidFill>
              </a:rPr>
              <a:t>HR</a:t>
            </a:r>
            <a:endParaRPr lang="pl-PL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800848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4816" y="1533545"/>
            <a:ext cx="899816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 smtClean="0">
                <a:solidFill>
                  <a:srgbClr val="1F497D"/>
                </a:solidFill>
              </a:rPr>
              <a:t>Direktiva </a:t>
            </a:r>
            <a:r>
              <a:rPr lang="pl-PL" sz="2800" b="1" dirty="0">
                <a:solidFill>
                  <a:srgbClr val="1F497D"/>
                </a:solidFill>
              </a:rPr>
              <a:t>2008/50/EZ </a:t>
            </a:r>
            <a:r>
              <a:rPr lang="pl-PL" sz="2800" b="1" dirty="0" smtClean="0">
                <a:solidFill>
                  <a:srgbClr val="1F497D"/>
                </a:solidFill>
              </a:rPr>
              <a:t>– CAFE (Clean Air For Europe) </a:t>
            </a:r>
            <a:r>
              <a:rPr lang="nn-NO" sz="2000" dirty="0" smtClean="0">
                <a:solidFill>
                  <a:srgbClr val="0070C0"/>
                </a:solidFill>
              </a:rPr>
              <a:t>propisuje </a:t>
            </a:r>
            <a:r>
              <a:rPr lang="nn-NO" sz="2000" dirty="0">
                <a:solidFill>
                  <a:srgbClr val="0070C0"/>
                </a:solidFill>
              </a:rPr>
              <a:t>mjere usmjerene na</a:t>
            </a:r>
            <a:r>
              <a:rPr lang="hr-BA" sz="2000" dirty="0" smtClean="0">
                <a:solidFill>
                  <a:srgbClr val="0070C0"/>
                </a:solidFill>
              </a:rPr>
              <a:t>:</a:t>
            </a:r>
            <a:endParaRPr lang="hr-BA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1. </a:t>
            </a:r>
            <a:r>
              <a:rPr lang="hr-BA" sz="2000" b="1" dirty="0">
                <a:solidFill>
                  <a:srgbClr val="0070C0"/>
                </a:solidFill>
              </a:rPr>
              <a:t>definiranje i utvrđivanje ciljeva </a:t>
            </a:r>
            <a:r>
              <a:rPr lang="hr-BA" sz="2000" b="1" dirty="0" smtClean="0">
                <a:solidFill>
                  <a:srgbClr val="0070C0"/>
                </a:solidFill>
              </a:rPr>
              <a:t>kvalitete </a:t>
            </a:r>
            <a:r>
              <a:rPr lang="hr-BA" sz="2000" b="1" dirty="0">
                <a:solidFill>
                  <a:srgbClr val="0070C0"/>
                </a:solidFill>
              </a:rPr>
              <a:t>zraka </a:t>
            </a:r>
            <a:r>
              <a:rPr lang="hr-BA" sz="2000" dirty="0">
                <a:solidFill>
                  <a:srgbClr val="0070C0"/>
                </a:solidFill>
              </a:rPr>
              <a:t>kako bi </a:t>
            </a:r>
            <a:r>
              <a:rPr lang="hr-BA" sz="2000" dirty="0" smtClean="0">
                <a:solidFill>
                  <a:srgbClr val="0070C0"/>
                </a:solidFill>
              </a:rPr>
              <a:t>se izbjegli</a:t>
            </a:r>
            <a:r>
              <a:rPr lang="hr-BA" sz="2000" dirty="0">
                <a:solidFill>
                  <a:srgbClr val="0070C0"/>
                </a:solidFill>
              </a:rPr>
              <a:t>, spriječili ili umanjili </a:t>
            </a:r>
            <a:r>
              <a:rPr lang="hr-BA" sz="2000" b="1" dirty="0">
                <a:solidFill>
                  <a:srgbClr val="0070C0"/>
                </a:solidFill>
              </a:rPr>
              <a:t>štetni učinci na ljudsko </a:t>
            </a:r>
            <a:r>
              <a:rPr lang="hr-BA" sz="2000" b="1" dirty="0" smtClean="0">
                <a:solidFill>
                  <a:srgbClr val="0070C0"/>
                </a:solidFill>
              </a:rPr>
              <a:t>zdravlje i </a:t>
            </a:r>
            <a:r>
              <a:rPr lang="hr-BA" sz="2000" b="1" dirty="0">
                <a:solidFill>
                  <a:srgbClr val="0070C0"/>
                </a:solidFill>
              </a:rPr>
              <a:t>okoliš </a:t>
            </a:r>
            <a:r>
              <a:rPr lang="hr-BA" sz="2000" b="1" dirty="0" smtClean="0">
                <a:solidFill>
                  <a:srgbClr val="0070C0"/>
                </a:solidFill>
              </a:rPr>
              <a:t>u cjelini</a:t>
            </a:r>
            <a:r>
              <a:rPr lang="hr-BA" sz="2000" dirty="0" smtClean="0">
                <a:solidFill>
                  <a:srgbClr val="0070C0"/>
                </a:solidFill>
              </a:rPr>
              <a:t>;</a:t>
            </a:r>
            <a:endParaRPr lang="hr-BA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2. </a:t>
            </a:r>
            <a:r>
              <a:rPr lang="hr-BA" sz="2000" b="1" dirty="0">
                <a:solidFill>
                  <a:srgbClr val="0070C0"/>
                </a:solidFill>
              </a:rPr>
              <a:t>procjena kvalitete zraka </a:t>
            </a:r>
            <a:r>
              <a:rPr lang="hr-BA" sz="2000" dirty="0">
                <a:solidFill>
                  <a:srgbClr val="0070C0"/>
                </a:solidFill>
              </a:rPr>
              <a:t>u državama članicama </a:t>
            </a:r>
            <a:r>
              <a:rPr lang="hr-BA" sz="2000" b="1" dirty="0">
                <a:solidFill>
                  <a:srgbClr val="0070C0"/>
                </a:solidFill>
              </a:rPr>
              <a:t>na </a:t>
            </a:r>
            <a:r>
              <a:rPr lang="hr-BA" sz="2000" b="1" dirty="0" smtClean="0">
                <a:solidFill>
                  <a:srgbClr val="0070C0"/>
                </a:solidFill>
              </a:rPr>
              <a:t>temelju zajedničkih </a:t>
            </a:r>
            <a:r>
              <a:rPr lang="hr-BA" sz="2000" b="1" dirty="0">
                <a:solidFill>
                  <a:srgbClr val="0070C0"/>
                </a:solidFill>
              </a:rPr>
              <a:t>metoda i kriterija;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3. </a:t>
            </a:r>
            <a:r>
              <a:rPr lang="hr-BA" sz="2000" b="1" dirty="0">
                <a:solidFill>
                  <a:srgbClr val="0070C0"/>
                </a:solidFill>
              </a:rPr>
              <a:t>dobivanje informacija o kvaliteti zraka </a:t>
            </a:r>
            <a:r>
              <a:rPr lang="hr-BA" sz="2000" dirty="0">
                <a:solidFill>
                  <a:srgbClr val="0070C0"/>
                </a:solidFill>
              </a:rPr>
              <a:t>kako bi se pomoglo </a:t>
            </a:r>
            <a:r>
              <a:rPr lang="hr-BA" sz="2000" dirty="0" smtClean="0">
                <a:solidFill>
                  <a:srgbClr val="0070C0"/>
                </a:solidFill>
              </a:rPr>
              <a:t>u </a:t>
            </a:r>
            <a:r>
              <a:rPr lang="hr-BA" sz="2000" b="1" dirty="0" smtClean="0">
                <a:solidFill>
                  <a:srgbClr val="0070C0"/>
                </a:solidFill>
              </a:rPr>
              <a:t>suzbijanju </a:t>
            </a:r>
            <a:r>
              <a:rPr lang="hr-BA" sz="2000" b="1" dirty="0">
                <a:solidFill>
                  <a:srgbClr val="0070C0"/>
                </a:solidFill>
              </a:rPr>
              <a:t>onečišćenja zraka i štetnih utjecaja</a:t>
            </a:r>
            <a:r>
              <a:rPr lang="hr-BA" sz="2000" dirty="0">
                <a:solidFill>
                  <a:srgbClr val="0070C0"/>
                </a:solidFill>
              </a:rPr>
              <a:t>, te </a:t>
            </a:r>
            <a:r>
              <a:rPr lang="hr-BA" sz="2000" dirty="0" smtClean="0">
                <a:solidFill>
                  <a:srgbClr val="0070C0"/>
                </a:solidFill>
              </a:rPr>
              <a:t>radi </a:t>
            </a:r>
            <a:r>
              <a:rPr lang="hr-BA" sz="2000" b="1" dirty="0" smtClean="0">
                <a:solidFill>
                  <a:srgbClr val="0070C0"/>
                </a:solidFill>
              </a:rPr>
              <a:t>nadzora </a:t>
            </a:r>
            <a:r>
              <a:rPr lang="hr-BA" sz="2000" b="1" dirty="0">
                <a:solidFill>
                  <a:srgbClr val="0070C0"/>
                </a:solidFill>
              </a:rPr>
              <a:t>dugoročnih trendova</a:t>
            </a:r>
            <a:r>
              <a:rPr lang="hr-BA" sz="2000" dirty="0">
                <a:solidFill>
                  <a:srgbClr val="0070C0"/>
                </a:solidFill>
              </a:rPr>
              <a:t> </a:t>
            </a:r>
            <a:r>
              <a:rPr lang="hr-BA" sz="2000" b="1" dirty="0">
                <a:solidFill>
                  <a:srgbClr val="0070C0"/>
                </a:solidFill>
              </a:rPr>
              <a:t>i poboljšanja </a:t>
            </a:r>
            <a:r>
              <a:rPr lang="hr-BA" sz="2000" dirty="0">
                <a:solidFill>
                  <a:srgbClr val="0070C0"/>
                </a:solidFill>
              </a:rPr>
              <a:t>koji su </a:t>
            </a:r>
            <a:r>
              <a:rPr lang="hr-BA" sz="2000" dirty="0" smtClean="0">
                <a:solidFill>
                  <a:srgbClr val="0070C0"/>
                </a:solidFill>
              </a:rPr>
              <a:t>rezultat nacionalnih </a:t>
            </a:r>
            <a:r>
              <a:rPr lang="hr-BA" sz="2000" dirty="0">
                <a:solidFill>
                  <a:srgbClr val="0070C0"/>
                </a:solidFill>
              </a:rPr>
              <a:t>mjera i mjera Zajednice;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4. </a:t>
            </a:r>
            <a:r>
              <a:rPr lang="hr-BA" sz="2000" dirty="0" smtClean="0">
                <a:solidFill>
                  <a:srgbClr val="0070C0"/>
                </a:solidFill>
              </a:rPr>
              <a:t>omogućavanje da </a:t>
            </a:r>
            <a:r>
              <a:rPr lang="hr-BA" sz="2000" b="1" dirty="0" smtClean="0">
                <a:solidFill>
                  <a:srgbClr val="0070C0"/>
                </a:solidFill>
              </a:rPr>
              <a:t>informacije </a:t>
            </a:r>
            <a:r>
              <a:rPr lang="hr-BA" sz="2000" b="1" dirty="0">
                <a:solidFill>
                  <a:srgbClr val="0070C0"/>
                </a:solidFill>
              </a:rPr>
              <a:t>o kvaliteti zraka </a:t>
            </a:r>
            <a:r>
              <a:rPr lang="hr-BA" sz="2000" b="1" dirty="0" smtClean="0">
                <a:solidFill>
                  <a:srgbClr val="0070C0"/>
                </a:solidFill>
              </a:rPr>
              <a:t>budu dostupne </a:t>
            </a:r>
            <a:r>
              <a:rPr lang="hr-BA" sz="2000" b="1" dirty="0">
                <a:solidFill>
                  <a:srgbClr val="0070C0"/>
                </a:solidFill>
              </a:rPr>
              <a:t>javnosti</a:t>
            </a:r>
            <a:r>
              <a:rPr lang="hr-BA" sz="2000" dirty="0">
                <a:solidFill>
                  <a:srgbClr val="0070C0"/>
                </a:solidFill>
              </a:rPr>
              <a:t>;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5. </a:t>
            </a:r>
            <a:r>
              <a:rPr lang="hr-BA" sz="2000" b="1" dirty="0" smtClean="0">
                <a:solidFill>
                  <a:srgbClr val="0070C0"/>
                </a:solidFill>
              </a:rPr>
              <a:t>održavanje kvalitete </a:t>
            </a:r>
            <a:r>
              <a:rPr lang="hr-BA" sz="2000" b="1" dirty="0">
                <a:solidFill>
                  <a:srgbClr val="0070C0"/>
                </a:solidFill>
              </a:rPr>
              <a:t>zraka ako je dobra i </a:t>
            </a:r>
            <a:r>
              <a:rPr lang="hr-BA" sz="2000" b="1" dirty="0" smtClean="0">
                <a:solidFill>
                  <a:srgbClr val="0070C0"/>
                </a:solidFill>
              </a:rPr>
              <a:t>poboljšavanje u ostalim </a:t>
            </a:r>
            <a:r>
              <a:rPr lang="hr-BA" sz="2000" b="1" dirty="0">
                <a:solidFill>
                  <a:srgbClr val="0070C0"/>
                </a:solidFill>
              </a:rPr>
              <a:t>slučajevima</a:t>
            </a:r>
            <a:r>
              <a:rPr lang="hr-BA" sz="2000" dirty="0">
                <a:solidFill>
                  <a:srgbClr val="0070C0"/>
                </a:solidFill>
              </a:rPr>
              <a:t>;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6. </a:t>
            </a:r>
            <a:r>
              <a:rPr lang="hr-BA" sz="2000" b="1" dirty="0" smtClean="0">
                <a:solidFill>
                  <a:srgbClr val="0070C0"/>
                </a:solidFill>
              </a:rPr>
              <a:t>povećanje suradnje </a:t>
            </a:r>
            <a:r>
              <a:rPr lang="hr-BA" sz="2000" dirty="0">
                <a:solidFill>
                  <a:srgbClr val="0070C0"/>
                </a:solidFill>
              </a:rPr>
              <a:t>između država članica </a:t>
            </a:r>
            <a:r>
              <a:rPr lang="hr-BA" sz="2000" b="1" dirty="0" smtClean="0">
                <a:solidFill>
                  <a:srgbClr val="0070C0"/>
                </a:solidFill>
              </a:rPr>
              <a:t>u smanjenju </a:t>
            </a:r>
            <a:r>
              <a:rPr lang="hr-BA" sz="2000" b="1" dirty="0">
                <a:solidFill>
                  <a:srgbClr val="0070C0"/>
                </a:solidFill>
              </a:rPr>
              <a:t>onečišćenja zraka</a:t>
            </a:r>
            <a:r>
              <a:rPr lang="hr-BA" sz="2000" dirty="0" smtClean="0">
                <a:solidFill>
                  <a:srgbClr val="0070C0"/>
                </a:solidFill>
              </a:rPr>
              <a:t>.</a:t>
            </a:r>
            <a:endParaRPr lang="hr-BA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952459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 smtClean="0">
                <a:solidFill>
                  <a:srgbClr val="1F497D"/>
                </a:solidFill>
              </a:rPr>
              <a:t>CAFE Direktiva </a:t>
            </a:r>
            <a:r>
              <a:rPr lang="pl-PL" sz="2000" dirty="0" smtClean="0">
                <a:solidFill>
                  <a:srgbClr val="0070C0"/>
                </a:solidFill>
              </a:rPr>
              <a:t>također </a:t>
            </a:r>
            <a:r>
              <a:rPr lang="hr-BA" sz="2000" dirty="0" smtClean="0">
                <a:solidFill>
                  <a:srgbClr val="0070C0"/>
                </a:solidFill>
              </a:rPr>
              <a:t>propisuje da Države </a:t>
            </a:r>
            <a:r>
              <a:rPr lang="hr-BA" sz="2000" dirty="0">
                <a:solidFill>
                  <a:srgbClr val="0070C0"/>
                </a:solidFill>
              </a:rPr>
              <a:t>članice na odgovarajućim razinama određuju </a:t>
            </a:r>
            <a:r>
              <a:rPr lang="hr-BA" sz="2000" b="1" dirty="0" smtClean="0">
                <a:solidFill>
                  <a:srgbClr val="0070C0"/>
                </a:solidFill>
              </a:rPr>
              <a:t>nadležna tijela </a:t>
            </a:r>
            <a:r>
              <a:rPr lang="hr-BA" sz="2000" dirty="0">
                <a:solidFill>
                  <a:srgbClr val="0070C0"/>
                </a:solidFill>
              </a:rPr>
              <a:t>odgovorna za: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(a) </a:t>
            </a:r>
            <a:r>
              <a:rPr lang="hr-BA" sz="2000" b="1" dirty="0">
                <a:solidFill>
                  <a:srgbClr val="0070C0"/>
                </a:solidFill>
              </a:rPr>
              <a:t>procjenu kvalitete zraka</a:t>
            </a:r>
            <a:r>
              <a:rPr lang="hr-BA" sz="2000" dirty="0">
                <a:solidFill>
                  <a:srgbClr val="0070C0"/>
                </a:solidFill>
              </a:rPr>
              <a:t>;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(b) </a:t>
            </a:r>
            <a:r>
              <a:rPr lang="hr-BA" sz="2000" b="1" dirty="0">
                <a:solidFill>
                  <a:srgbClr val="0070C0"/>
                </a:solidFill>
              </a:rPr>
              <a:t>odobravanje mjernih sustava</a:t>
            </a:r>
            <a:r>
              <a:rPr lang="hr-BA" sz="2000" dirty="0">
                <a:solidFill>
                  <a:srgbClr val="0070C0"/>
                </a:solidFill>
              </a:rPr>
              <a:t> (metode, oprema, mreže </a:t>
            </a:r>
            <a:r>
              <a:rPr lang="hr-BA" sz="2000" dirty="0" smtClean="0">
                <a:solidFill>
                  <a:srgbClr val="0070C0"/>
                </a:solidFill>
              </a:rPr>
              <a:t>i laboratoriji);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(</a:t>
            </a:r>
            <a:r>
              <a:rPr lang="hr-BA" sz="2000" dirty="0">
                <a:solidFill>
                  <a:srgbClr val="0070C0"/>
                </a:solidFill>
              </a:rPr>
              <a:t>c) </a:t>
            </a:r>
            <a:r>
              <a:rPr lang="hr-BA" sz="2000" b="1" dirty="0">
                <a:solidFill>
                  <a:srgbClr val="0070C0"/>
                </a:solidFill>
              </a:rPr>
              <a:t>osiguravanje točnosti mjerenja</a:t>
            </a:r>
            <a:r>
              <a:rPr lang="hr-BA" sz="2000" dirty="0">
                <a:solidFill>
                  <a:srgbClr val="0070C0"/>
                </a:solidFill>
              </a:rPr>
              <a:t>;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(d) </a:t>
            </a:r>
            <a:r>
              <a:rPr lang="hr-BA" sz="2000" b="1" dirty="0">
                <a:solidFill>
                  <a:srgbClr val="0070C0"/>
                </a:solidFill>
              </a:rPr>
              <a:t>analizu metoda procjene</a:t>
            </a:r>
            <a:r>
              <a:rPr lang="hr-BA" sz="2000" dirty="0">
                <a:solidFill>
                  <a:srgbClr val="0070C0"/>
                </a:solidFill>
              </a:rPr>
              <a:t>;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(e) </a:t>
            </a:r>
            <a:r>
              <a:rPr lang="hr-BA" sz="2000" b="1" dirty="0">
                <a:solidFill>
                  <a:srgbClr val="0070C0"/>
                </a:solidFill>
              </a:rPr>
              <a:t>usklađivanje programa osiguranja kvalitete na </a:t>
            </a:r>
            <a:r>
              <a:rPr lang="hr-BA" sz="2000" b="1" dirty="0" smtClean="0">
                <a:solidFill>
                  <a:srgbClr val="0070C0"/>
                </a:solidFill>
              </a:rPr>
              <a:t>svojem državnom </a:t>
            </a:r>
            <a:r>
              <a:rPr lang="hr-BA" sz="2000" b="1" dirty="0">
                <a:solidFill>
                  <a:srgbClr val="0070C0"/>
                </a:solidFill>
              </a:rPr>
              <a:t>području, ako ih za čitavu Zajednicu </a:t>
            </a:r>
            <a:r>
              <a:rPr lang="hr-BA" sz="2000" b="1" dirty="0" smtClean="0">
                <a:solidFill>
                  <a:srgbClr val="0070C0"/>
                </a:solidFill>
              </a:rPr>
              <a:t>organizira Komisija</a:t>
            </a:r>
            <a:r>
              <a:rPr lang="hr-BA" sz="2000" dirty="0">
                <a:solidFill>
                  <a:srgbClr val="0070C0"/>
                </a:solidFill>
              </a:rPr>
              <a:t>;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(f) </a:t>
            </a:r>
            <a:r>
              <a:rPr lang="hr-BA" sz="2000" b="1" dirty="0">
                <a:solidFill>
                  <a:srgbClr val="0070C0"/>
                </a:solidFill>
              </a:rPr>
              <a:t>suradnju s ostalim državama članicama i Komisijom</a:t>
            </a:r>
            <a:r>
              <a:rPr lang="hr-BA" sz="2000" dirty="0" smtClean="0">
                <a:solidFill>
                  <a:srgbClr val="0070C0"/>
                </a:solidFill>
              </a:rPr>
              <a:t>. </a:t>
            </a:r>
          </a:p>
          <a:p>
            <a:pPr marL="0" lvl="1">
              <a:spcBef>
                <a:spcPct val="20000"/>
              </a:spcBef>
            </a:pPr>
            <a:endParaRPr lang="hr-BA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b="1" dirty="0" smtClean="0">
                <a:solidFill>
                  <a:srgbClr val="0070C0"/>
                </a:solidFill>
              </a:rPr>
              <a:t>U svrhu procjene </a:t>
            </a:r>
            <a:r>
              <a:rPr lang="hr-BA" sz="2000" b="1" dirty="0">
                <a:solidFill>
                  <a:srgbClr val="0070C0"/>
                </a:solidFill>
              </a:rPr>
              <a:t>i upravljanje kvalitetom zraka </a:t>
            </a:r>
            <a:r>
              <a:rPr lang="hr-BA" sz="2000" dirty="0" smtClean="0">
                <a:solidFill>
                  <a:srgbClr val="0070C0"/>
                </a:solidFill>
              </a:rPr>
              <a:t>Države </a:t>
            </a:r>
            <a:r>
              <a:rPr lang="hr-BA" sz="2000" dirty="0">
                <a:solidFill>
                  <a:srgbClr val="0070C0"/>
                </a:solidFill>
              </a:rPr>
              <a:t>članice uspostavljaju </a:t>
            </a:r>
            <a:r>
              <a:rPr lang="hr-BA" sz="2000" b="1" dirty="0">
                <a:solidFill>
                  <a:srgbClr val="0070C0"/>
                </a:solidFill>
              </a:rPr>
              <a:t>zone i aglomeracije </a:t>
            </a:r>
            <a:r>
              <a:rPr lang="hr-BA" sz="2000" dirty="0">
                <a:solidFill>
                  <a:srgbClr val="0070C0"/>
                </a:solidFill>
              </a:rPr>
              <a:t>na čitavom svojem državnom području. </a:t>
            </a:r>
            <a:endParaRPr lang="hr-BA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04697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 smtClean="0">
                <a:solidFill>
                  <a:srgbClr val="1F497D"/>
                </a:solidFill>
              </a:rPr>
              <a:t>CAFE Direktiva 2008/50/EZ </a:t>
            </a:r>
            <a:r>
              <a:rPr lang="hr-BA" sz="2000" dirty="0" smtClean="0">
                <a:solidFill>
                  <a:srgbClr val="0070C0"/>
                </a:solidFill>
              </a:rPr>
              <a:t>je organizirana kroz 6 poglavlja i 16 priloga:</a:t>
            </a:r>
          </a:p>
          <a:p>
            <a:pPr marL="0" lvl="1">
              <a:spcBef>
                <a:spcPct val="20000"/>
              </a:spcBef>
            </a:pPr>
            <a:endParaRPr lang="hr-BA" sz="2000" b="1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b="1" dirty="0" smtClean="0">
                <a:solidFill>
                  <a:srgbClr val="0070C0"/>
                </a:solidFill>
              </a:rPr>
              <a:t>Poglavlja CAFE Direktive</a:t>
            </a:r>
            <a:r>
              <a:rPr lang="hr-BA" sz="2000" dirty="0" smtClean="0">
                <a:solidFill>
                  <a:srgbClr val="0070C0"/>
                </a:solidFill>
              </a:rPr>
              <a:t>: </a:t>
            </a:r>
            <a:endParaRPr lang="hr-BA" sz="2000" dirty="0">
              <a:solidFill>
                <a:srgbClr val="0070C0"/>
              </a:solidFill>
            </a:endParaRPr>
          </a:p>
          <a:p>
            <a:pPr marL="514350" lvl="1" indent="-514350">
              <a:spcBef>
                <a:spcPct val="20000"/>
              </a:spcBef>
              <a:buFont typeface="+mj-lt"/>
              <a:buAutoNum type="romanUcPeriod"/>
            </a:pPr>
            <a:r>
              <a:rPr lang="hr-BA" sz="2000" b="1" dirty="0" smtClean="0">
                <a:solidFill>
                  <a:srgbClr val="0070C0"/>
                </a:solidFill>
              </a:rPr>
              <a:t>OPĆE ODREDBE</a:t>
            </a:r>
          </a:p>
          <a:p>
            <a:pPr marL="514350" lvl="1" indent="-514350">
              <a:spcBef>
                <a:spcPct val="20000"/>
              </a:spcBef>
              <a:buFontTx/>
              <a:buAutoNum type="romanUcPeriod"/>
            </a:pPr>
            <a:r>
              <a:rPr lang="hr-BA" sz="2000" b="1" dirty="0">
                <a:solidFill>
                  <a:srgbClr val="0070C0"/>
                </a:solidFill>
              </a:rPr>
              <a:t>PROCJENA KVALITETE </a:t>
            </a:r>
            <a:r>
              <a:rPr lang="hr-BA" sz="2000" b="1" dirty="0" smtClean="0">
                <a:solidFill>
                  <a:srgbClr val="0070C0"/>
                </a:solidFill>
              </a:rPr>
              <a:t>ZRAKA</a:t>
            </a:r>
          </a:p>
          <a:p>
            <a:pPr marL="514350" lvl="1" indent="-514350">
              <a:spcBef>
                <a:spcPct val="20000"/>
              </a:spcBef>
              <a:buAutoNum type="romanUcPeriod"/>
            </a:pPr>
            <a:r>
              <a:rPr lang="hr-BA" sz="2000" b="1" dirty="0">
                <a:solidFill>
                  <a:srgbClr val="0070C0"/>
                </a:solidFill>
              </a:rPr>
              <a:t>UPRAVLJANJE KVALITETOM </a:t>
            </a:r>
            <a:r>
              <a:rPr lang="hr-BA" sz="2000" b="1" dirty="0" smtClean="0">
                <a:solidFill>
                  <a:srgbClr val="0070C0"/>
                </a:solidFill>
              </a:rPr>
              <a:t>ZRAKA</a:t>
            </a:r>
          </a:p>
          <a:p>
            <a:pPr marL="514350" lvl="1" indent="-514350">
              <a:spcBef>
                <a:spcPct val="20000"/>
              </a:spcBef>
              <a:buAutoNum type="romanUcPeriod"/>
            </a:pPr>
            <a:r>
              <a:rPr lang="hr-BA" sz="2000" b="1" dirty="0" smtClean="0">
                <a:solidFill>
                  <a:srgbClr val="0070C0"/>
                </a:solidFill>
              </a:rPr>
              <a:t>PLANOVI</a:t>
            </a:r>
          </a:p>
          <a:p>
            <a:pPr marL="514350" lvl="1" indent="-514350">
              <a:spcBef>
                <a:spcPct val="20000"/>
              </a:spcBef>
              <a:buAutoNum type="romanUcPeriod"/>
            </a:pPr>
            <a:r>
              <a:rPr lang="hr-BA" sz="2000" b="1" dirty="0">
                <a:solidFill>
                  <a:srgbClr val="0070C0"/>
                </a:solidFill>
              </a:rPr>
              <a:t>OBAVJEŠĆIVANJE I </a:t>
            </a:r>
            <a:r>
              <a:rPr lang="hr-BA" sz="2000" b="1" dirty="0" smtClean="0">
                <a:solidFill>
                  <a:srgbClr val="0070C0"/>
                </a:solidFill>
              </a:rPr>
              <a:t>IZVJEŠĆIVANJE</a:t>
            </a:r>
          </a:p>
          <a:p>
            <a:pPr marL="514350" lvl="1" indent="-514350">
              <a:spcBef>
                <a:spcPct val="20000"/>
              </a:spcBef>
              <a:buAutoNum type="romanUcPeriod"/>
            </a:pPr>
            <a:r>
              <a:rPr lang="hr-BA" sz="2000" b="1" dirty="0">
                <a:solidFill>
                  <a:srgbClr val="0070C0"/>
                </a:solidFill>
              </a:rPr>
              <a:t>ODBOR, PRIJELAZNE I ZAVRŠNE </a:t>
            </a:r>
            <a:r>
              <a:rPr lang="hr-BA" sz="2000" b="1" dirty="0" smtClean="0">
                <a:solidFill>
                  <a:srgbClr val="0070C0"/>
                </a:solidFill>
              </a:rPr>
              <a:t>ODREDBE</a:t>
            </a:r>
          </a:p>
          <a:p>
            <a:pPr marL="0" lvl="1">
              <a:spcBef>
                <a:spcPct val="20000"/>
              </a:spcBef>
            </a:pPr>
            <a:endParaRPr lang="hr-BA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0931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2165" y="1441637"/>
            <a:ext cx="8930937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b="1" dirty="0" smtClean="0">
                <a:solidFill>
                  <a:srgbClr val="0070C0"/>
                </a:solidFill>
              </a:rPr>
              <a:t>Prilozi CAFE Direktive:</a:t>
            </a:r>
            <a:endParaRPr lang="hr-BA" sz="2000" dirty="0" smtClean="0">
              <a:solidFill>
                <a:srgbClr val="FF3300"/>
              </a:solidFill>
            </a:endParaRPr>
          </a:p>
          <a:p>
            <a:pPr marL="514350" lvl="1" indent="-514350">
              <a:spcBef>
                <a:spcPct val="20000"/>
              </a:spcBef>
              <a:buFont typeface="+mj-lt"/>
              <a:buAutoNum type="romanUcPeriod"/>
            </a:pPr>
            <a:r>
              <a:rPr lang="hr-BA" sz="2000" b="1" dirty="0" smtClean="0">
                <a:solidFill>
                  <a:srgbClr val="0070C0"/>
                </a:solidFill>
              </a:rPr>
              <a:t>CILJEVI </a:t>
            </a:r>
            <a:r>
              <a:rPr lang="hr-BA" sz="2000" b="1" dirty="0">
                <a:solidFill>
                  <a:srgbClr val="0070C0"/>
                </a:solidFill>
              </a:rPr>
              <a:t>ZA KVALITETU </a:t>
            </a:r>
            <a:r>
              <a:rPr lang="hr-BA" sz="2000" b="1" dirty="0" smtClean="0">
                <a:solidFill>
                  <a:srgbClr val="0070C0"/>
                </a:solidFill>
              </a:rPr>
              <a:t>PODATAKA</a:t>
            </a:r>
            <a:endParaRPr lang="hr-BA" sz="2000" b="1" dirty="0">
              <a:solidFill>
                <a:srgbClr val="0070C0"/>
              </a:solidFill>
            </a:endParaRPr>
          </a:p>
          <a:p>
            <a:pPr marL="514350" lvl="1" indent="-514350">
              <a:spcBef>
                <a:spcPct val="20000"/>
              </a:spcBef>
              <a:buFontTx/>
              <a:buAutoNum type="romanUcPeriod"/>
            </a:pPr>
            <a:r>
              <a:rPr lang="hr-BA" sz="2000" b="1" dirty="0" smtClean="0">
                <a:solidFill>
                  <a:srgbClr val="0070C0"/>
                </a:solidFill>
              </a:rPr>
              <a:t>Određivanje </a:t>
            </a:r>
            <a:r>
              <a:rPr lang="hr-BA" sz="2000" b="1" dirty="0">
                <a:solidFill>
                  <a:srgbClr val="0070C0"/>
                </a:solidFill>
              </a:rPr>
              <a:t>zahtjeva za procjenu koncentracija </a:t>
            </a:r>
            <a:r>
              <a:rPr lang="hr-BA" sz="2000" dirty="0" smtClean="0">
                <a:solidFill>
                  <a:srgbClr val="0070C0"/>
                </a:solidFill>
              </a:rPr>
              <a:t>SO</a:t>
            </a:r>
            <a:r>
              <a:rPr lang="hr-BA" sz="2000" baseline="-25000" dirty="0" smtClean="0">
                <a:solidFill>
                  <a:srgbClr val="0070C0"/>
                </a:solidFill>
              </a:rPr>
              <a:t>2</a:t>
            </a:r>
            <a:r>
              <a:rPr lang="hr-BA" sz="2000" dirty="0" smtClean="0">
                <a:solidFill>
                  <a:srgbClr val="0070C0"/>
                </a:solidFill>
              </a:rPr>
              <a:t>, NO</a:t>
            </a:r>
            <a:r>
              <a:rPr lang="hr-BA" sz="2000" baseline="-25000" dirty="0" smtClean="0">
                <a:solidFill>
                  <a:srgbClr val="0070C0"/>
                </a:solidFill>
              </a:rPr>
              <a:t>2</a:t>
            </a:r>
            <a:r>
              <a:rPr lang="hr-BA" sz="2000" dirty="0" smtClean="0">
                <a:solidFill>
                  <a:srgbClr val="0070C0"/>
                </a:solidFill>
              </a:rPr>
              <a:t> i NO</a:t>
            </a:r>
            <a:r>
              <a:rPr lang="hr-BA" sz="2000" baseline="-25000" dirty="0" smtClean="0">
                <a:solidFill>
                  <a:srgbClr val="0070C0"/>
                </a:solidFill>
              </a:rPr>
              <a:t>X</a:t>
            </a:r>
            <a:r>
              <a:rPr lang="hr-BA" sz="2000" dirty="0" smtClean="0">
                <a:solidFill>
                  <a:srgbClr val="0070C0"/>
                </a:solidFill>
              </a:rPr>
              <a:t>, lebdećih </a:t>
            </a:r>
            <a:r>
              <a:rPr lang="hr-BA" sz="2000" dirty="0">
                <a:solidFill>
                  <a:srgbClr val="0070C0"/>
                </a:solidFill>
              </a:rPr>
              <a:t>čestica (PM</a:t>
            </a:r>
            <a:r>
              <a:rPr lang="hr-BA" sz="2000" baseline="-25000" dirty="0">
                <a:solidFill>
                  <a:srgbClr val="0070C0"/>
                </a:solidFill>
              </a:rPr>
              <a:t>10</a:t>
            </a:r>
            <a:r>
              <a:rPr lang="hr-BA" sz="2000" dirty="0">
                <a:solidFill>
                  <a:srgbClr val="0070C0"/>
                </a:solidFill>
              </a:rPr>
              <a:t> i PM</a:t>
            </a:r>
            <a:r>
              <a:rPr lang="hr-BA" sz="2000" baseline="-25000" dirty="0">
                <a:solidFill>
                  <a:srgbClr val="0070C0"/>
                </a:solidFill>
              </a:rPr>
              <a:t>2,5</a:t>
            </a:r>
            <a:r>
              <a:rPr lang="hr-BA" sz="2000" dirty="0">
                <a:solidFill>
                  <a:srgbClr val="0070C0"/>
                </a:solidFill>
              </a:rPr>
              <a:t>), </a:t>
            </a:r>
            <a:r>
              <a:rPr lang="hr-BA" sz="2000" dirty="0" smtClean="0">
                <a:solidFill>
                  <a:srgbClr val="0070C0"/>
                </a:solidFill>
              </a:rPr>
              <a:t>Pb, </a:t>
            </a:r>
            <a:r>
              <a:rPr lang="hr-BA" sz="2000" dirty="0">
                <a:solidFill>
                  <a:srgbClr val="0070C0"/>
                </a:solidFill>
              </a:rPr>
              <a:t>benzena i </a:t>
            </a:r>
            <a:r>
              <a:rPr lang="hr-BA" sz="2000" dirty="0" smtClean="0">
                <a:solidFill>
                  <a:srgbClr val="0070C0"/>
                </a:solidFill>
              </a:rPr>
              <a:t>CO u </a:t>
            </a:r>
            <a:r>
              <a:rPr lang="hr-BA" sz="2000" dirty="0">
                <a:solidFill>
                  <a:srgbClr val="0070C0"/>
                </a:solidFill>
              </a:rPr>
              <a:t>zraku unutar zone ili </a:t>
            </a:r>
            <a:r>
              <a:rPr lang="hr-BA" sz="2000" dirty="0" smtClean="0">
                <a:solidFill>
                  <a:srgbClr val="0070C0"/>
                </a:solidFill>
              </a:rPr>
              <a:t>aglomeracije (g</a:t>
            </a:r>
            <a:r>
              <a:rPr lang="pl-PL" sz="2000" dirty="0" smtClean="0">
                <a:solidFill>
                  <a:srgbClr val="0070C0"/>
                </a:solidFill>
              </a:rPr>
              <a:t>ornji </a:t>
            </a:r>
            <a:r>
              <a:rPr lang="pl-PL" sz="2000" dirty="0">
                <a:solidFill>
                  <a:srgbClr val="0070C0"/>
                </a:solidFill>
              </a:rPr>
              <a:t>i donji pragovi </a:t>
            </a:r>
            <a:r>
              <a:rPr lang="pl-PL" sz="2000" dirty="0" smtClean="0">
                <a:solidFill>
                  <a:srgbClr val="0070C0"/>
                </a:solidFill>
              </a:rPr>
              <a:t>procjene)</a:t>
            </a:r>
            <a:endParaRPr lang="hr-BA" sz="2000" dirty="0">
              <a:solidFill>
                <a:srgbClr val="0070C0"/>
              </a:solidFill>
            </a:endParaRPr>
          </a:p>
          <a:p>
            <a:pPr marL="514350" lvl="1" indent="-514350">
              <a:spcBef>
                <a:spcPct val="20000"/>
              </a:spcBef>
              <a:buAutoNum type="romanUcPeriod"/>
            </a:pPr>
            <a:r>
              <a:rPr lang="hr-BA" sz="2000" b="1" dirty="0" smtClean="0">
                <a:solidFill>
                  <a:srgbClr val="0070C0"/>
                </a:solidFill>
              </a:rPr>
              <a:t>Procjena </a:t>
            </a:r>
            <a:r>
              <a:rPr lang="hr-BA" sz="2000" b="1" dirty="0">
                <a:solidFill>
                  <a:srgbClr val="0070C0"/>
                </a:solidFill>
              </a:rPr>
              <a:t>kvalitete zraka </a:t>
            </a:r>
            <a:r>
              <a:rPr lang="hr-BA" sz="2000" dirty="0">
                <a:solidFill>
                  <a:srgbClr val="0070C0"/>
                </a:solidFill>
              </a:rPr>
              <a:t>i lokacija točaka uzorkovanja za mjerenje SO</a:t>
            </a:r>
            <a:r>
              <a:rPr lang="hr-BA" sz="2000" baseline="-25000" dirty="0">
                <a:solidFill>
                  <a:srgbClr val="0070C0"/>
                </a:solidFill>
              </a:rPr>
              <a:t>2</a:t>
            </a:r>
            <a:r>
              <a:rPr lang="hr-BA" sz="2000" dirty="0">
                <a:solidFill>
                  <a:srgbClr val="0070C0"/>
                </a:solidFill>
              </a:rPr>
              <a:t>, NO</a:t>
            </a:r>
            <a:r>
              <a:rPr lang="hr-BA" sz="2000" baseline="-25000" dirty="0">
                <a:solidFill>
                  <a:srgbClr val="0070C0"/>
                </a:solidFill>
              </a:rPr>
              <a:t>2</a:t>
            </a:r>
            <a:r>
              <a:rPr lang="hr-BA" sz="2000" dirty="0">
                <a:solidFill>
                  <a:srgbClr val="0070C0"/>
                </a:solidFill>
              </a:rPr>
              <a:t> i NO</a:t>
            </a:r>
            <a:r>
              <a:rPr lang="hr-BA" sz="2000" baseline="-25000" dirty="0">
                <a:solidFill>
                  <a:srgbClr val="0070C0"/>
                </a:solidFill>
              </a:rPr>
              <a:t>X</a:t>
            </a:r>
            <a:r>
              <a:rPr lang="hr-BA" sz="2000" dirty="0">
                <a:solidFill>
                  <a:srgbClr val="0070C0"/>
                </a:solidFill>
              </a:rPr>
              <a:t>, lebdećih čestica (PM</a:t>
            </a:r>
            <a:r>
              <a:rPr lang="hr-BA" sz="2000" baseline="-25000" dirty="0">
                <a:solidFill>
                  <a:srgbClr val="0070C0"/>
                </a:solidFill>
              </a:rPr>
              <a:t>10</a:t>
            </a:r>
            <a:r>
              <a:rPr lang="hr-BA" sz="2000" dirty="0">
                <a:solidFill>
                  <a:srgbClr val="0070C0"/>
                </a:solidFill>
              </a:rPr>
              <a:t> i PM</a:t>
            </a:r>
            <a:r>
              <a:rPr lang="hr-BA" sz="2000" baseline="-25000" dirty="0">
                <a:solidFill>
                  <a:srgbClr val="0070C0"/>
                </a:solidFill>
              </a:rPr>
              <a:t>2,5</a:t>
            </a:r>
            <a:r>
              <a:rPr lang="hr-BA" sz="2000" dirty="0">
                <a:solidFill>
                  <a:srgbClr val="0070C0"/>
                </a:solidFill>
              </a:rPr>
              <a:t>), Pb, benzena i CO</a:t>
            </a:r>
            <a:r>
              <a:rPr lang="hr-BA" sz="2000" dirty="0" smtClean="0">
                <a:solidFill>
                  <a:srgbClr val="0070C0"/>
                </a:solidFill>
              </a:rPr>
              <a:t> </a:t>
            </a:r>
            <a:r>
              <a:rPr lang="hr-BA" sz="2000" dirty="0">
                <a:solidFill>
                  <a:srgbClr val="0070C0"/>
                </a:solidFill>
              </a:rPr>
              <a:t>u </a:t>
            </a:r>
            <a:r>
              <a:rPr lang="hr-BA" sz="2000" dirty="0" smtClean="0">
                <a:solidFill>
                  <a:srgbClr val="0070C0"/>
                </a:solidFill>
              </a:rPr>
              <a:t>zraku</a:t>
            </a:r>
          </a:p>
          <a:p>
            <a:pPr marL="514350" lvl="1" indent="-514350">
              <a:spcBef>
                <a:spcPct val="20000"/>
              </a:spcBef>
              <a:buAutoNum type="romanUcPeriod"/>
            </a:pPr>
            <a:r>
              <a:rPr lang="pl-PL" sz="2000" b="1" dirty="0">
                <a:solidFill>
                  <a:srgbClr val="0070C0"/>
                </a:solidFill>
              </a:rPr>
              <a:t>MJERENJA NA RURALNIM POZADINSKIM LOKACIJAMA</a:t>
            </a:r>
            <a:r>
              <a:rPr lang="pl-PL" sz="2000" dirty="0">
                <a:solidFill>
                  <a:srgbClr val="0070C0"/>
                </a:solidFill>
              </a:rPr>
              <a:t>, BEZ OBZIRA NA </a:t>
            </a:r>
            <a:r>
              <a:rPr lang="pl-PL" sz="2000" dirty="0" smtClean="0">
                <a:solidFill>
                  <a:srgbClr val="0070C0"/>
                </a:solidFill>
              </a:rPr>
              <a:t>KONCENTRACIJU</a:t>
            </a:r>
          </a:p>
          <a:p>
            <a:pPr marL="514350" lvl="1" indent="-514350">
              <a:spcBef>
                <a:spcPct val="20000"/>
              </a:spcBef>
              <a:buAutoNum type="romanUcPeriod"/>
            </a:pPr>
            <a:r>
              <a:rPr lang="hr-BA" sz="2000" b="1" dirty="0">
                <a:solidFill>
                  <a:srgbClr val="0070C0"/>
                </a:solidFill>
              </a:rPr>
              <a:t>Kriteriji za određivanje najmanjeg broja točaka uzorkovanja </a:t>
            </a:r>
            <a:r>
              <a:rPr lang="hr-BA" sz="2000" dirty="0">
                <a:solidFill>
                  <a:srgbClr val="0070C0"/>
                </a:solidFill>
              </a:rPr>
              <a:t>za mjerenja na stalnom mjestu </a:t>
            </a:r>
            <a:r>
              <a:rPr lang="hr-BA" sz="2000" dirty="0" smtClean="0">
                <a:solidFill>
                  <a:srgbClr val="0070C0"/>
                </a:solidFill>
              </a:rPr>
              <a:t>koncentracija </a:t>
            </a:r>
            <a:r>
              <a:rPr lang="hr-BA" sz="2000" dirty="0">
                <a:solidFill>
                  <a:srgbClr val="0070C0"/>
                </a:solidFill>
              </a:rPr>
              <a:t>SO</a:t>
            </a:r>
            <a:r>
              <a:rPr lang="hr-BA" sz="2000" baseline="-25000" dirty="0">
                <a:solidFill>
                  <a:srgbClr val="0070C0"/>
                </a:solidFill>
              </a:rPr>
              <a:t>2</a:t>
            </a:r>
            <a:r>
              <a:rPr lang="hr-BA" sz="2000" dirty="0">
                <a:solidFill>
                  <a:srgbClr val="0070C0"/>
                </a:solidFill>
              </a:rPr>
              <a:t>, NO</a:t>
            </a:r>
            <a:r>
              <a:rPr lang="hr-BA" sz="2000" baseline="-25000" dirty="0">
                <a:solidFill>
                  <a:srgbClr val="0070C0"/>
                </a:solidFill>
              </a:rPr>
              <a:t>2</a:t>
            </a:r>
            <a:r>
              <a:rPr lang="hr-BA" sz="2000" dirty="0">
                <a:solidFill>
                  <a:srgbClr val="0070C0"/>
                </a:solidFill>
              </a:rPr>
              <a:t> i NO</a:t>
            </a:r>
            <a:r>
              <a:rPr lang="hr-BA" sz="2000" baseline="-25000" dirty="0">
                <a:solidFill>
                  <a:srgbClr val="0070C0"/>
                </a:solidFill>
              </a:rPr>
              <a:t>X</a:t>
            </a:r>
            <a:r>
              <a:rPr lang="hr-BA" sz="2000" dirty="0">
                <a:solidFill>
                  <a:srgbClr val="0070C0"/>
                </a:solidFill>
              </a:rPr>
              <a:t>, lebdećih čestica (PM</a:t>
            </a:r>
            <a:r>
              <a:rPr lang="hr-BA" sz="2000" baseline="-25000" dirty="0">
                <a:solidFill>
                  <a:srgbClr val="0070C0"/>
                </a:solidFill>
              </a:rPr>
              <a:t>10</a:t>
            </a:r>
            <a:r>
              <a:rPr lang="hr-BA" sz="2000" dirty="0">
                <a:solidFill>
                  <a:srgbClr val="0070C0"/>
                </a:solidFill>
              </a:rPr>
              <a:t> i PM</a:t>
            </a:r>
            <a:r>
              <a:rPr lang="hr-BA" sz="2000" baseline="-25000" dirty="0">
                <a:solidFill>
                  <a:srgbClr val="0070C0"/>
                </a:solidFill>
              </a:rPr>
              <a:t>2,5</a:t>
            </a:r>
            <a:r>
              <a:rPr lang="hr-BA" sz="2000" dirty="0">
                <a:solidFill>
                  <a:srgbClr val="0070C0"/>
                </a:solidFill>
              </a:rPr>
              <a:t>), Pb, benzena i CO</a:t>
            </a:r>
            <a:r>
              <a:rPr lang="hr-BA" sz="2000" dirty="0" smtClean="0">
                <a:solidFill>
                  <a:srgbClr val="0070C0"/>
                </a:solidFill>
              </a:rPr>
              <a:t> </a:t>
            </a:r>
            <a:r>
              <a:rPr lang="hr-BA" sz="2000" dirty="0">
                <a:solidFill>
                  <a:srgbClr val="0070C0"/>
                </a:solidFill>
              </a:rPr>
              <a:t>u </a:t>
            </a:r>
            <a:r>
              <a:rPr lang="hr-BA" sz="2000" dirty="0" smtClean="0">
                <a:solidFill>
                  <a:srgbClr val="0070C0"/>
                </a:solidFill>
              </a:rPr>
              <a:t>zraku</a:t>
            </a:r>
          </a:p>
          <a:p>
            <a:pPr marL="514350" lvl="1" indent="-514350">
              <a:spcBef>
                <a:spcPct val="20000"/>
              </a:spcBef>
              <a:buAutoNum type="romanUcPeriod"/>
            </a:pPr>
            <a:r>
              <a:rPr lang="hr-BA" sz="2000" b="1" dirty="0">
                <a:solidFill>
                  <a:srgbClr val="0070C0"/>
                </a:solidFill>
              </a:rPr>
              <a:t>Referentne metode</a:t>
            </a:r>
            <a:r>
              <a:rPr lang="hr-BA" sz="2000" dirty="0">
                <a:solidFill>
                  <a:srgbClr val="0070C0"/>
                </a:solidFill>
              </a:rPr>
              <a:t> za procjenu koncentracija SO</a:t>
            </a:r>
            <a:r>
              <a:rPr lang="hr-BA" sz="2000" baseline="-25000" dirty="0">
                <a:solidFill>
                  <a:srgbClr val="0070C0"/>
                </a:solidFill>
              </a:rPr>
              <a:t>2</a:t>
            </a:r>
            <a:r>
              <a:rPr lang="hr-BA" sz="2000" dirty="0">
                <a:solidFill>
                  <a:srgbClr val="0070C0"/>
                </a:solidFill>
              </a:rPr>
              <a:t>, NO</a:t>
            </a:r>
            <a:r>
              <a:rPr lang="hr-BA" sz="2000" baseline="-25000" dirty="0">
                <a:solidFill>
                  <a:srgbClr val="0070C0"/>
                </a:solidFill>
              </a:rPr>
              <a:t>2</a:t>
            </a:r>
            <a:r>
              <a:rPr lang="hr-BA" sz="2000" dirty="0">
                <a:solidFill>
                  <a:srgbClr val="0070C0"/>
                </a:solidFill>
              </a:rPr>
              <a:t> i NO</a:t>
            </a:r>
            <a:r>
              <a:rPr lang="hr-BA" sz="2000" baseline="-25000" dirty="0">
                <a:solidFill>
                  <a:srgbClr val="0070C0"/>
                </a:solidFill>
              </a:rPr>
              <a:t>X</a:t>
            </a:r>
            <a:r>
              <a:rPr lang="hr-BA" sz="2000" dirty="0">
                <a:solidFill>
                  <a:srgbClr val="0070C0"/>
                </a:solidFill>
              </a:rPr>
              <a:t>, lebdećih čestica (PM</a:t>
            </a:r>
            <a:r>
              <a:rPr lang="hr-BA" sz="2000" baseline="-25000" dirty="0">
                <a:solidFill>
                  <a:srgbClr val="0070C0"/>
                </a:solidFill>
              </a:rPr>
              <a:t>10</a:t>
            </a:r>
            <a:r>
              <a:rPr lang="hr-BA" sz="2000" dirty="0">
                <a:solidFill>
                  <a:srgbClr val="0070C0"/>
                </a:solidFill>
              </a:rPr>
              <a:t> i PM</a:t>
            </a:r>
            <a:r>
              <a:rPr lang="hr-BA" sz="2000" baseline="-25000" dirty="0">
                <a:solidFill>
                  <a:srgbClr val="0070C0"/>
                </a:solidFill>
              </a:rPr>
              <a:t>2,5</a:t>
            </a:r>
            <a:r>
              <a:rPr lang="hr-BA" sz="2000" dirty="0">
                <a:solidFill>
                  <a:srgbClr val="0070C0"/>
                </a:solidFill>
              </a:rPr>
              <a:t>), Pb, benzena i CO</a:t>
            </a:r>
            <a:r>
              <a:rPr lang="hr-BA" sz="2000" dirty="0" smtClean="0">
                <a:solidFill>
                  <a:srgbClr val="0070C0"/>
                </a:solidFill>
              </a:rPr>
              <a:t> </a:t>
            </a:r>
            <a:r>
              <a:rPr lang="hr-BA" sz="2000" dirty="0">
                <a:solidFill>
                  <a:srgbClr val="0070C0"/>
                </a:solidFill>
              </a:rPr>
              <a:t>i prizemnog </a:t>
            </a:r>
            <a:r>
              <a:rPr lang="hr-BA" sz="2000" dirty="0" smtClean="0">
                <a:solidFill>
                  <a:srgbClr val="0070C0"/>
                </a:solidFill>
              </a:rPr>
              <a:t>ozona</a:t>
            </a:r>
          </a:p>
        </p:txBody>
      </p:sp>
    </p:spTree>
    <p:extLst>
      <p:ext uri="{BB962C8B-B14F-4D97-AF65-F5344CB8AC3E}">
        <p14:creationId xmlns:p14="http://schemas.microsoft.com/office/powerpoint/2010/main" val="24017481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 smtClean="0">
                <a:solidFill>
                  <a:srgbClr val="1F497D"/>
                </a:solidFill>
              </a:rPr>
              <a:t>Propisi Republike </a:t>
            </a:r>
            <a:r>
              <a:rPr lang="pl-PL" sz="2400" b="1" dirty="0">
                <a:solidFill>
                  <a:srgbClr val="1F497D"/>
                </a:solidFill>
              </a:rPr>
              <a:t>Hrvatske iz područja </a:t>
            </a:r>
            <a:r>
              <a:rPr lang="pl-PL" sz="2400" b="1" dirty="0" smtClean="0">
                <a:solidFill>
                  <a:srgbClr val="1F497D"/>
                </a:solidFill>
              </a:rPr>
              <a:t>kvalitete zraka u RH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b="1" dirty="0" smtClean="0">
                <a:solidFill>
                  <a:srgbClr val="0070C0"/>
                </a:solidFill>
              </a:rPr>
              <a:t>Zakon </a:t>
            </a:r>
            <a:r>
              <a:rPr lang="pl-PL" sz="2000" b="1" dirty="0">
                <a:solidFill>
                  <a:srgbClr val="0070C0"/>
                </a:solidFill>
              </a:rPr>
              <a:t>o zaštiti zraka</a:t>
            </a:r>
            <a:r>
              <a:rPr lang="pl-PL" sz="2000" dirty="0">
                <a:solidFill>
                  <a:srgbClr val="0070C0"/>
                </a:solidFill>
              </a:rPr>
              <a:t> 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dirty="0">
                <a:hlinkClick r:id="rId4"/>
              </a:rPr>
              <a:t>130/11</a:t>
            </a:r>
            <a:r>
              <a:rPr lang="hr-BA" sz="2000" dirty="0"/>
              <a:t>, </a:t>
            </a:r>
            <a:r>
              <a:rPr lang="hr-BA" sz="2000" dirty="0">
                <a:hlinkClick r:id="rId5"/>
              </a:rPr>
              <a:t>47/14</a:t>
            </a:r>
            <a:r>
              <a:rPr lang="hr-BA" sz="2000" dirty="0"/>
              <a:t>, </a:t>
            </a:r>
            <a:r>
              <a:rPr lang="hr-BA" sz="2000" u="sng" dirty="0">
                <a:hlinkClick r:id="rId6"/>
              </a:rPr>
              <a:t>61/17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 smtClean="0">
                <a:solidFill>
                  <a:srgbClr val="0070C0"/>
                </a:solidFill>
              </a:rPr>
              <a:t>Pravilnik </a:t>
            </a:r>
            <a:r>
              <a:rPr lang="hr-BA" sz="2000" dirty="0">
                <a:solidFill>
                  <a:srgbClr val="0070C0"/>
                </a:solidFill>
              </a:rPr>
              <a:t>o praćenju kvalitete </a:t>
            </a:r>
            <a:r>
              <a:rPr lang="hr-BA" sz="2000" dirty="0" smtClean="0">
                <a:solidFill>
                  <a:srgbClr val="0070C0"/>
                </a:solidFill>
              </a:rPr>
              <a:t>zraka 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u="sng" dirty="0" smtClean="0">
                <a:hlinkClick r:id="rId7"/>
              </a:rPr>
              <a:t>79/17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>
                <a:solidFill>
                  <a:srgbClr val="0070C0"/>
                </a:solidFill>
              </a:rPr>
              <a:t>Pravilnik </a:t>
            </a:r>
            <a:r>
              <a:rPr lang="hr-BA" sz="2000" dirty="0">
                <a:solidFill>
                  <a:srgbClr val="0070C0"/>
                </a:solidFill>
              </a:rPr>
              <a:t>o uzajamnoj razmjeni informacija i izvješćivanju o kvaliteti zraka i obvezama za provedbu Odluke Komisije </a:t>
            </a:r>
            <a:r>
              <a:rPr lang="hr-BA" sz="2000" dirty="0" smtClean="0">
                <a:solidFill>
                  <a:srgbClr val="0070C0"/>
                </a:solidFill>
              </a:rPr>
              <a:t>2011/850/EU (</a:t>
            </a:r>
            <a:r>
              <a:rPr lang="hr-BA" sz="2000" dirty="0">
                <a:solidFill>
                  <a:srgbClr val="0070C0"/>
                </a:solidFill>
              </a:rPr>
              <a:t>Narodne novine </a:t>
            </a:r>
            <a:r>
              <a:rPr lang="hr-BA" sz="2000" u="sng" dirty="0" smtClean="0">
                <a:hlinkClick r:id="rId8"/>
              </a:rPr>
              <a:t>3/16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>
                <a:solidFill>
                  <a:srgbClr val="0070C0"/>
                </a:solidFill>
              </a:rPr>
              <a:t>Uredba </a:t>
            </a:r>
            <a:r>
              <a:rPr lang="hr-BA" sz="2000" dirty="0">
                <a:solidFill>
                  <a:srgbClr val="0070C0"/>
                </a:solidFill>
              </a:rPr>
              <a:t>o razinama onečišćujućih tvari u </a:t>
            </a:r>
            <a:r>
              <a:rPr lang="hr-BA" sz="2000" dirty="0" smtClean="0">
                <a:solidFill>
                  <a:srgbClr val="0070C0"/>
                </a:solidFill>
              </a:rPr>
              <a:t>zraku 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dirty="0" smtClean="0">
                <a:hlinkClick r:id="rId9"/>
              </a:rPr>
              <a:t>117/12</a:t>
            </a:r>
            <a:r>
              <a:rPr lang="hr-BA" sz="2000" dirty="0">
                <a:solidFill>
                  <a:srgbClr val="0070C0"/>
                </a:solidFill>
              </a:rPr>
              <a:t>, </a:t>
            </a:r>
            <a:r>
              <a:rPr lang="hr-BA" sz="2000" dirty="0" smtClean="0">
                <a:solidFill>
                  <a:srgbClr val="FF0000"/>
                </a:solidFill>
                <a:hlinkClick r:id="rId10"/>
              </a:rPr>
              <a:t>84/17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>
                <a:solidFill>
                  <a:srgbClr val="0070C0"/>
                </a:solidFill>
              </a:rPr>
              <a:t>Uredba </a:t>
            </a:r>
            <a:r>
              <a:rPr lang="hr-BA" sz="2000" dirty="0">
                <a:solidFill>
                  <a:srgbClr val="0070C0"/>
                </a:solidFill>
              </a:rPr>
              <a:t>o određivanju zona i aglomeracija prema razinama onečišćenosti zraka na teritoriju Republike </a:t>
            </a:r>
            <a:r>
              <a:rPr lang="hr-BA" sz="2000" dirty="0" smtClean="0">
                <a:solidFill>
                  <a:srgbClr val="0070C0"/>
                </a:solidFill>
              </a:rPr>
              <a:t>Hrvatske 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dirty="0">
                <a:hlinkClick r:id="rId11"/>
              </a:rPr>
              <a:t>1/14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>
                <a:solidFill>
                  <a:srgbClr val="0070C0"/>
                </a:solidFill>
              </a:rPr>
              <a:t>Uredba </a:t>
            </a:r>
            <a:r>
              <a:rPr lang="hr-BA" sz="2000" dirty="0">
                <a:solidFill>
                  <a:srgbClr val="0070C0"/>
                </a:solidFill>
              </a:rPr>
              <a:t>o utvrđivanju popisa mjernih mjesta za praćenje koncentracija pojedinih onečišćujućih tvari u zraku i lokacija mjernih postaja u državnoj mreži za trajno praćenje kvalitete </a:t>
            </a:r>
            <a:r>
              <a:rPr lang="hr-BA" sz="2000" dirty="0" smtClean="0">
                <a:solidFill>
                  <a:srgbClr val="0070C0"/>
                </a:solidFill>
              </a:rPr>
              <a:t>zraka 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u="sng" dirty="0">
                <a:hlinkClick r:id="rId12"/>
              </a:rPr>
              <a:t>65/16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>
                <a:solidFill>
                  <a:srgbClr val="0070C0"/>
                </a:solidFill>
              </a:rPr>
              <a:t>Program </a:t>
            </a:r>
            <a:r>
              <a:rPr lang="hr-BA" sz="2000" dirty="0">
                <a:solidFill>
                  <a:srgbClr val="0070C0"/>
                </a:solidFill>
              </a:rPr>
              <a:t>mjerenja razine onečišćenosti zraka u državnoj mreži za trajno praćenje kvalitete </a:t>
            </a:r>
            <a:r>
              <a:rPr lang="hr-BA" sz="2000" dirty="0" smtClean="0">
                <a:solidFill>
                  <a:srgbClr val="0070C0"/>
                </a:solidFill>
              </a:rPr>
              <a:t>zraka (</a:t>
            </a:r>
            <a:r>
              <a:rPr lang="hr-BA" sz="2000" dirty="0">
                <a:solidFill>
                  <a:srgbClr val="0070C0"/>
                </a:solidFill>
              </a:rPr>
              <a:t>Narodne novine </a:t>
            </a:r>
            <a:r>
              <a:rPr lang="hr-BA" sz="2000" u="sng" dirty="0" smtClean="0">
                <a:hlinkClick r:id="rId13"/>
              </a:rPr>
              <a:t>73/16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  <a:endParaRPr lang="pl-PL" sz="2400" b="1" dirty="0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968397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2165" y="1441637"/>
            <a:ext cx="8930937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hr-BA" sz="2000" b="1" dirty="0" smtClean="0">
                <a:solidFill>
                  <a:srgbClr val="0070C0"/>
                </a:solidFill>
              </a:rPr>
              <a:t>CILJNE </a:t>
            </a:r>
            <a:r>
              <a:rPr lang="hr-BA" sz="2000" b="1" dirty="0">
                <a:solidFill>
                  <a:srgbClr val="0070C0"/>
                </a:solidFill>
              </a:rPr>
              <a:t>VRIJEDNOSTI I DUGOROČNI CILJEVI ZA PRIZEMNI </a:t>
            </a:r>
            <a:r>
              <a:rPr lang="hr-BA" sz="2000" b="1" dirty="0" smtClean="0">
                <a:solidFill>
                  <a:srgbClr val="0070C0"/>
                </a:solidFill>
              </a:rPr>
              <a:t>OZON</a:t>
            </a:r>
          </a:p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hr-BA" sz="2000" b="1" dirty="0">
                <a:solidFill>
                  <a:srgbClr val="0070C0"/>
                </a:solidFill>
              </a:rPr>
              <a:t>Kriteriji za klasifikaciju i postavljanje točaka uzorkovanja za procjenu koncentracija prizemnog </a:t>
            </a:r>
            <a:r>
              <a:rPr lang="hr-BA" sz="2000" b="1" dirty="0" smtClean="0">
                <a:solidFill>
                  <a:srgbClr val="0070C0"/>
                </a:solidFill>
              </a:rPr>
              <a:t>ozona</a:t>
            </a:r>
          </a:p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hr-BA" sz="2000" b="1" dirty="0" smtClean="0">
                <a:solidFill>
                  <a:srgbClr val="0070C0"/>
                </a:solidFill>
              </a:rPr>
              <a:t>Kriteriji </a:t>
            </a:r>
            <a:r>
              <a:rPr lang="hr-BA" sz="2000" b="1" dirty="0">
                <a:solidFill>
                  <a:srgbClr val="0070C0"/>
                </a:solidFill>
              </a:rPr>
              <a:t>za određivanje najmanjeg broja točaka uzorkovanja za mjerenja koncentracija prizemnog ozona </a:t>
            </a:r>
            <a:r>
              <a:rPr lang="hr-BA" sz="2000" b="1" dirty="0" smtClean="0">
                <a:solidFill>
                  <a:srgbClr val="0070C0"/>
                </a:solidFill>
              </a:rPr>
              <a:t>na stalnom mjernom mjestu</a:t>
            </a:r>
          </a:p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hr-BA" sz="2000" b="1" dirty="0">
                <a:solidFill>
                  <a:srgbClr val="0070C0"/>
                </a:solidFill>
              </a:rPr>
              <a:t>MJERENJE PREKURSORA PRIZEMNOG </a:t>
            </a:r>
            <a:r>
              <a:rPr lang="hr-BA" sz="2000" b="1" dirty="0" smtClean="0">
                <a:solidFill>
                  <a:srgbClr val="0070C0"/>
                </a:solidFill>
              </a:rPr>
              <a:t>OZONA</a:t>
            </a:r>
          </a:p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hr-BA" sz="2000" b="1" dirty="0">
                <a:solidFill>
                  <a:srgbClr val="0070C0"/>
                </a:solidFill>
              </a:rPr>
              <a:t>GRANIČNE VRIJEDNOSTI ZA ZAŠTITU ZDRAVLJA </a:t>
            </a:r>
            <a:r>
              <a:rPr lang="hr-BA" sz="2000" b="1" dirty="0" smtClean="0">
                <a:solidFill>
                  <a:srgbClr val="0070C0"/>
                </a:solidFill>
              </a:rPr>
              <a:t>LJUDI</a:t>
            </a:r>
          </a:p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hr-BA" sz="2000" b="1" dirty="0">
                <a:solidFill>
                  <a:srgbClr val="0070C0"/>
                </a:solidFill>
              </a:rPr>
              <a:t>PRAG OBAVJEŠĆIVANJA I PRAG </a:t>
            </a:r>
            <a:r>
              <a:rPr lang="hr-BA" sz="2000" b="1" dirty="0" smtClean="0">
                <a:solidFill>
                  <a:srgbClr val="0070C0"/>
                </a:solidFill>
              </a:rPr>
              <a:t>UPOZORENJA</a:t>
            </a:r>
          </a:p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pl-PL" sz="2000" b="1" dirty="0">
                <a:solidFill>
                  <a:srgbClr val="0070C0"/>
                </a:solidFill>
              </a:rPr>
              <a:t>KRITIČNE RAZINE ZA ZAŠTITU </a:t>
            </a:r>
            <a:r>
              <a:rPr lang="pl-PL" sz="2000" b="1" dirty="0" smtClean="0">
                <a:solidFill>
                  <a:srgbClr val="0070C0"/>
                </a:solidFill>
              </a:rPr>
              <a:t>VEGETACIJE</a:t>
            </a:r>
          </a:p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hr-BA" sz="2000" b="1" dirty="0">
                <a:solidFill>
                  <a:srgbClr val="0070C0"/>
                </a:solidFill>
              </a:rPr>
              <a:t>CILJNO SMANJENJE IZLOŽENOSTI NA NACIONALNOJ RAZINI, CILJNA VRIJEDNOST I </a:t>
            </a:r>
            <a:r>
              <a:rPr lang="hr-BA" sz="2000" b="1" dirty="0" smtClean="0">
                <a:solidFill>
                  <a:srgbClr val="0070C0"/>
                </a:solidFill>
              </a:rPr>
              <a:t>GRANIČNA VRIJEDNOST </a:t>
            </a:r>
            <a:r>
              <a:rPr lang="hr-BA" sz="2000" b="1" dirty="0">
                <a:solidFill>
                  <a:srgbClr val="0070C0"/>
                </a:solidFill>
              </a:rPr>
              <a:t>ZA </a:t>
            </a:r>
            <a:r>
              <a:rPr lang="hr-BA" sz="2000" b="1" dirty="0" smtClean="0">
                <a:solidFill>
                  <a:srgbClr val="0070C0"/>
                </a:solidFill>
              </a:rPr>
              <a:t>PM</a:t>
            </a:r>
            <a:r>
              <a:rPr lang="hr-BA" sz="2000" b="1" baseline="-25000" dirty="0" smtClean="0">
                <a:solidFill>
                  <a:srgbClr val="0070C0"/>
                </a:solidFill>
              </a:rPr>
              <a:t>2,5</a:t>
            </a:r>
          </a:p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hr-BA" sz="2000" b="1" dirty="0">
                <a:solidFill>
                  <a:srgbClr val="0070C0"/>
                </a:solidFill>
              </a:rPr>
              <a:t>Informacije koje treba uključiti u lokalne, regionalne ili nacionalne planove za poboljšanje kvalitete </a:t>
            </a:r>
            <a:r>
              <a:rPr lang="hr-BA" sz="2000" b="1" dirty="0" smtClean="0">
                <a:solidFill>
                  <a:srgbClr val="0070C0"/>
                </a:solidFill>
              </a:rPr>
              <a:t>zraka</a:t>
            </a:r>
          </a:p>
          <a:p>
            <a:pPr marL="514350" lvl="1" indent="-514350">
              <a:spcBef>
                <a:spcPct val="20000"/>
              </a:spcBef>
              <a:buFont typeface="+mj-lt"/>
              <a:buAutoNum type="romanUcPeriod" startAt="7"/>
            </a:pPr>
            <a:r>
              <a:rPr lang="hr-BA" sz="2000" b="1" dirty="0">
                <a:solidFill>
                  <a:srgbClr val="0070C0"/>
                </a:solidFill>
              </a:rPr>
              <a:t>OBAVJEŠĆIVANJE </a:t>
            </a:r>
            <a:r>
              <a:rPr lang="hr-BA" sz="2000" b="1" dirty="0" smtClean="0">
                <a:solidFill>
                  <a:srgbClr val="0070C0"/>
                </a:solidFill>
              </a:rPr>
              <a:t>JAVNOSTI</a:t>
            </a:r>
            <a:endParaRPr lang="hr-BA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71122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3206" y="1334248"/>
            <a:ext cx="893093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>
                <a:solidFill>
                  <a:srgbClr val="1F497D"/>
                </a:solidFill>
              </a:rPr>
              <a:t>Direktiva </a:t>
            </a:r>
            <a:r>
              <a:rPr lang="pl-PL" sz="2800" b="1" dirty="0" smtClean="0">
                <a:solidFill>
                  <a:srgbClr val="1F497D"/>
                </a:solidFill>
              </a:rPr>
              <a:t>2004/107/EZ </a:t>
            </a:r>
            <a:r>
              <a:rPr lang="pl-PL" sz="2000" dirty="0" smtClean="0">
                <a:solidFill>
                  <a:srgbClr val="0070C0"/>
                </a:solidFill>
              </a:rPr>
              <a:t>(Članak </a:t>
            </a:r>
            <a:r>
              <a:rPr lang="pl-PL" sz="2000" dirty="0">
                <a:solidFill>
                  <a:srgbClr val="0070C0"/>
                </a:solidFill>
              </a:rPr>
              <a:t>1)</a:t>
            </a: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(a) </a:t>
            </a:r>
            <a:r>
              <a:rPr lang="hr-BA" sz="2000" b="1" dirty="0" smtClean="0">
                <a:solidFill>
                  <a:srgbClr val="0070C0"/>
                </a:solidFill>
              </a:rPr>
              <a:t>uspostavlja ciljne vrijednosti </a:t>
            </a:r>
            <a:r>
              <a:rPr lang="hr-BA" sz="2000" b="1" dirty="0">
                <a:solidFill>
                  <a:srgbClr val="0070C0"/>
                </a:solidFill>
              </a:rPr>
              <a:t>za </a:t>
            </a:r>
            <a:r>
              <a:rPr lang="hr-BA" sz="2000" b="1" dirty="0" smtClean="0">
                <a:solidFill>
                  <a:srgbClr val="0070C0"/>
                </a:solidFill>
              </a:rPr>
              <a:t>koncentracije </a:t>
            </a:r>
            <a:r>
              <a:rPr lang="hr-BA" sz="2000" b="1" dirty="0">
                <a:solidFill>
                  <a:srgbClr val="0070C0"/>
                </a:solidFill>
              </a:rPr>
              <a:t>arsena</a:t>
            </a:r>
            <a:r>
              <a:rPr lang="hr-BA" sz="2000" b="1" dirty="0" smtClean="0">
                <a:solidFill>
                  <a:srgbClr val="0070C0"/>
                </a:solidFill>
              </a:rPr>
              <a:t>, kadmija</a:t>
            </a:r>
            <a:r>
              <a:rPr lang="hr-BA" sz="2000" b="1" dirty="0">
                <a:solidFill>
                  <a:srgbClr val="0070C0"/>
                </a:solidFill>
              </a:rPr>
              <a:t>, nikla i benzo(a)pirena u zraku </a:t>
            </a:r>
            <a:r>
              <a:rPr lang="hr-BA" sz="2000" dirty="0">
                <a:solidFill>
                  <a:srgbClr val="0070C0"/>
                </a:solidFill>
              </a:rPr>
              <a:t>u svrhu izbjegavanja</a:t>
            </a:r>
            <a:r>
              <a:rPr lang="hr-BA" sz="2000" dirty="0" smtClean="0">
                <a:solidFill>
                  <a:srgbClr val="0070C0"/>
                </a:solidFill>
              </a:rPr>
              <a:t>, sprečavanja </a:t>
            </a:r>
            <a:r>
              <a:rPr lang="hr-BA" sz="2000" dirty="0">
                <a:solidFill>
                  <a:srgbClr val="0070C0"/>
                </a:solidFill>
              </a:rPr>
              <a:t>ili smanjenja štetnih učinaka arsena</a:t>
            </a:r>
            <a:r>
              <a:rPr lang="hr-BA" sz="2000" dirty="0" smtClean="0">
                <a:solidFill>
                  <a:srgbClr val="0070C0"/>
                </a:solidFill>
              </a:rPr>
              <a:t>, kadmija</a:t>
            </a:r>
            <a:r>
              <a:rPr lang="hr-BA" sz="2000" dirty="0">
                <a:solidFill>
                  <a:srgbClr val="0070C0"/>
                </a:solidFill>
              </a:rPr>
              <a:t>, nikla i policikličkih aromatskih ugljikovodika </a:t>
            </a:r>
            <a:r>
              <a:rPr lang="hr-BA" sz="2000" dirty="0" smtClean="0">
                <a:solidFill>
                  <a:srgbClr val="0070C0"/>
                </a:solidFill>
              </a:rPr>
              <a:t>na zdravlje </a:t>
            </a:r>
            <a:r>
              <a:rPr lang="hr-BA" sz="2000" dirty="0">
                <a:solidFill>
                  <a:srgbClr val="0070C0"/>
                </a:solidFill>
              </a:rPr>
              <a:t>ljudi i na okoliš kao cjelinu;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(b) </a:t>
            </a:r>
            <a:r>
              <a:rPr lang="hr-BA" sz="2000" b="1" dirty="0" smtClean="0">
                <a:solidFill>
                  <a:srgbClr val="0070C0"/>
                </a:solidFill>
              </a:rPr>
              <a:t>propisuje održavanje </a:t>
            </a:r>
            <a:r>
              <a:rPr lang="hr-BA" sz="2000" b="1" dirty="0">
                <a:solidFill>
                  <a:srgbClr val="0070C0"/>
                </a:solidFill>
              </a:rPr>
              <a:t>kvalitete zraka kada </a:t>
            </a:r>
            <a:r>
              <a:rPr lang="hr-BA" sz="2000" b="1" dirty="0" smtClean="0">
                <a:solidFill>
                  <a:srgbClr val="0070C0"/>
                </a:solidFill>
              </a:rPr>
              <a:t>je ona dobra</a:t>
            </a:r>
            <a:r>
              <a:rPr lang="hr-BA" sz="2000" dirty="0" smtClean="0">
                <a:solidFill>
                  <a:srgbClr val="0070C0"/>
                </a:solidFill>
              </a:rPr>
              <a:t>, </a:t>
            </a:r>
            <a:r>
              <a:rPr lang="hr-BA" sz="2000" dirty="0">
                <a:solidFill>
                  <a:srgbClr val="0070C0"/>
                </a:solidFill>
              </a:rPr>
              <a:t>s obzirom na </a:t>
            </a:r>
            <a:r>
              <a:rPr lang="hr-BA" sz="2000" b="1" dirty="0">
                <a:solidFill>
                  <a:srgbClr val="0070C0"/>
                </a:solidFill>
              </a:rPr>
              <a:t>arsen, kadmij, nikal i policikličke aromatske ugljikovodike</a:t>
            </a:r>
            <a:r>
              <a:rPr lang="hr-BA" sz="2000" dirty="0">
                <a:solidFill>
                  <a:srgbClr val="0070C0"/>
                </a:solidFill>
              </a:rPr>
              <a:t>, </a:t>
            </a:r>
            <a:r>
              <a:rPr lang="hr-BA" sz="2000" dirty="0" smtClean="0">
                <a:solidFill>
                  <a:srgbClr val="0070C0"/>
                </a:solidFill>
              </a:rPr>
              <a:t>i </a:t>
            </a:r>
            <a:r>
              <a:rPr lang="hr-BA" sz="2000" dirty="0">
                <a:solidFill>
                  <a:srgbClr val="0070C0"/>
                </a:solidFill>
              </a:rPr>
              <a:t>poboljšanje u drugim slučajevima;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(c) </a:t>
            </a:r>
            <a:r>
              <a:rPr lang="hr-BA" sz="2000" b="1" dirty="0" smtClean="0">
                <a:solidFill>
                  <a:srgbClr val="0070C0"/>
                </a:solidFill>
              </a:rPr>
              <a:t>određuje </a:t>
            </a:r>
            <a:r>
              <a:rPr lang="hr-BA" sz="2000" b="1" dirty="0">
                <a:solidFill>
                  <a:srgbClr val="0070C0"/>
                </a:solidFill>
              </a:rPr>
              <a:t>zajedničke metode i kriterije za </a:t>
            </a:r>
            <a:r>
              <a:rPr lang="hr-BA" sz="2000" b="1" dirty="0" smtClean="0">
                <a:solidFill>
                  <a:srgbClr val="0070C0"/>
                </a:solidFill>
              </a:rPr>
              <a:t>procjenjivanje koncentracija </a:t>
            </a:r>
            <a:r>
              <a:rPr lang="hr-BA" sz="2000" b="1" dirty="0">
                <a:solidFill>
                  <a:srgbClr val="0070C0"/>
                </a:solidFill>
              </a:rPr>
              <a:t>arsena, kadmija, žive, nikla i </a:t>
            </a:r>
            <a:r>
              <a:rPr lang="hr-BA" sz="2000" b="1" dirty="0" smtClean="0">
                <a:solidFill>
                  <a:srgbClr val="0070C0"/>
                </a:solidFill>
              </a:rPr>
              <a:t>policikličkih aromatskih </a:t>
            </a:r>
            <a:r>
              <a:rPr lang="hr-BA" sz="2000" b="1" dirty="0">
                <a:solidFill>
                  <a:srgbClr val="0070C0"/>
                </a:solidFill>
              </a:rPr>
              <a:t>ugljikovodika u zraku </a:t>
            </a:r>
            <a:r>
              <a:rPr lang="hr-BA" sz="2000" dirty="0">
                <a:solidFill>
                  <a:srgbClr val="0070C0"/>
                </a:solidFill>
              </a:rPr>
              <a:t>kao i za </a:t>
            </a:r>
            <a:r>
              <a:rPr lang="hr-BA" sz="2000" dirty="0" smtClean="0">
                <a:solidFill>
                  <a:srgbClr val="0070C0"/>
                </a:solidFill>
              </a:rPr>
              <a:t>taloženje arsena</a:t>
            </a:r>
            <a:r>
              <a:rPr lang="hr-BA" sz="2000" dirty="0">
                <a:solidFill>
                  <a:srgbClr val="0070C0"/>
                </a:solidFill>
              </a:rPr>
              <a:t>, kadmija, žive, nikla i policikličkih aromatskih ugljikovodika;</a:t>
            </a: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(</a:t>
            </a:r>
            <a:r>
              <a:rPr lang="hr-BA" sz="2000" dirty="0">
                <a:solidFill>
                  <a:srgbClr val="0070C0"/>
                </a:solidFill>
              </a:rPr>
              <a:t>d) </a:t>
            </a:r>
            <a:r>
              <a:rPr lang="hr-BA" sz="2000" b="1" dirty="0">
                <a:solidFill>
                  <a:srgbClr val="0070C0"/>
                </a:solidFill>
              </a:rPr>
              <a:t>propisuje prikupljanje odgovarajućih podataka o </a:t>
            </a:r>
            <a:r>
              <a:rPr lang="hr-BA" sz="2000" b="1" dirty="0" smtClean="0">
                <a:solidFill>
                  <a:srgbClr val="0070C0"/>
                </a:solidFill>
              </a:rPr>
              <a:t>koncentracijama arsena</a:t>
            </a:r>
            <a:r>
              <a:rPr lang="hr-BA" sz="2000" b="1" dirty="0">
                <a:solidFill>
                  <a:srgbClr val="0070C0"/>
                </a:solidFill>
              </a:rPr>
              <a:t>, kadmija, žive, nikla i policikličkih </a:t>
            </a:r>
            <a:r>
              <a:rPr lang="hr-BA" sz="2000" b="1" dirty="0" smtClean="0">
                <a:solidFill>
                  <a:srgbClr val="0070C0"/>
                </a:solidFill>
              </a:rPr>
              <a:t>aromatskih ugljikovodika </a:t>
            </a:r>
            <a:r>
              <a:rPr lang="hr-BA" sz="2000" b="1" dirty="0">
                <a:solidFill>
                  <a:srgbClr val="0070C0"/>
                </a:solidFill>
              </a:rPr>
              <a:t>u zraku</a:t>
            </a:r>
            <a:r>
              <a:rPr lang="hr-BA" sz="2000" dirty="0">
                <a:solidFill>
                  <a:srgbClr val="0070C0"/>
                </a:solidFill>
              </a:rPr>
              <a:t> kao i o taloženju arsena, kadmija</a:t>
            </a:r>
            <a:r>
              <a:rPr lang="hr-BA" sz="2000" dirty="0" smtClean="0">
                <a:solidFill>
                  <a:srgbClr val="0070C0"/>
                </a:solidFill>
              </a:rPr>
              <a:t>, žive</a:t>
            </a:r>
            <a:r>
              <a:rPr lang="hr-BA" sz="2000" dirty="0">
                <a:solidFill>
                  <a:srgbClr val="0070C0"/>
                </a:solidFill>
              </a:rPr>
              <a:t>, nikla i policikličkih aromatskih ugljikovodika </a:t>
            </a:r>
            <a:r>
              <a:rPr lang="hr-BA" sz="2000" b="1" dirty="0">
                <a:solidFill>
                  <a:srgbClr val="0070C0"/>
                </a:solidFill>
              </a:rPr>
              <a:t>te </a:t>
            </a:r>
            <a:r>
              <a:rPr lang="hr-BA" sz="2000" b="1" dirty="0" smtClean="0">
                <a:solidFill>
                  <a:srgbClr val="0070C0"/>
                </a:solidFill>
              </a:rPr>
              <a:t>osiguravanje njihove </a:t>
            </a:r>
            <a:r>
              <a:rPr lang="hr-BA" sz="2000" b="1" dirty="0">
                <a:solidFill>
                  <a:srgbClr val="0070C0"/>
                </a:solidFill>
              </a:rPr>
              <a:t>dostupnost javnosti.</a:t>
            </a:r>
            <a:endParaRPr lang="hr-BA" sz="2000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324773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3063" y="1362234"/>
            <a:ext cx="893093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>
                <a:solidFill>
                  <a:srgbClr val="1F497D"/>
                </a:solidFill>
              </a:rPr>
              <a:t>Direktiva 2004/107/EZ </a:t>
            </a:r>
            <a:r>
              <a:rPr lang="pl-PL" sz="2800" b="1" dirty="0" smtClean="0">
                <a:solidFill>
                  <a:srgbClr val="1F497D"/>
                </a:solidFill>
              </a:rPr>
              <a:t>: </a:t>
            </a:r>
            <a:r>
              <a:rPr lang="hr-BA" sz="2000" dirty="0">
                <a:solidFill>
                  <a:srgbClr val="0070C0"/>
                </a:solidFill>
              </a:rPr>
              <a:t>p</a:t>
            </a:r>
            <a:r>
              <a:rPr lang="hr-BA" sz="2000" dirty="0" smtClean="0">
                <a:solidFill>
                  <a:srgbClr val="0070C0"/>
                </a:solidFill>
              </a:rPr>
              <a:t>ropisuje </a:t>
            </a:r>
            <a:r>
              <a:rPr lang="hr-BA" sz="2000" dirty="0">
                <a:solidFill>
                  <a:srgbClr val="0070C0"/>
                </a:solidFill>
              </a:rPr>
              <a:t>(Članak </a:t>
            </a:r>
            <a:r>
              <a:rPr lang="hr-BA" sz="2000" dirty="0" smtClean="0">
                <a:solidFill>
                  <a:srgbClr val="0070C0"/>
                </a:solidFill>
              </a:rPr>
              <a:t>3) da </a:t>
            </a:r>
            <a:r>
              <a:rPr lang="hr-BA" sz="2000" dirty="0">
                <a:solidFill>
                  <a:srgbClr val="0070C0"/>
                </a:solidFill>
              </a:rPr>
              <a:t>Države </a:t>
            </a:r>
            <a:r>
              <a:rPr lang="hr-BA" sz="2000" dirty="0" smtClean="0">
                <a:solidFill>
                  <a:srgbClr val="0070C0"/>
                </a:solidFill>
              </a:rPr>
              <a:t>članice:</a:t>
            </a:r>
            <a:endParaRPr lang="hr-BA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1. </a:t>
            </a:r>
            <a:r>
              <a:rPr lang="hr-BA" sz="2000" b="1" dirty="0" smtClean="0">
                <a:solidFill>
                  <a:srgbClr val="0070C0"/>
                </a:solidFill>
              </a:rPr>
              <a:t>poduzimaju </a:t>
            </a:r>
            <a:r>
              <a:rPr lang="hr-BA" sz="2000" b="1" dirty="0">
                <a:solidFill>
                  <a:srgbClr val="0070C0"/>
                </a:solidFill>
              </a:rPr>
              <a:t>sve potrebne mjere koje </a:t>
            </a:r>
            <a:r>
              <a:rPr lang="hr-BA" sz="2000" b="1" dirty="0" smtClean="0">
                <a:solidFill>
                  <a:srgbClr val="0070C0"/>
                </a:solidFill>
              </a:rPr>
              <a:t>ne iziskuju </a:t>
            </a:r>
            <a:r>
              <a:rPr lang="hr-BA" sz="2000" b="1" dirty="0">
                <a:solidFill>
                  <a:srgbClr val="0070C0"/>
                </a:solidFill>
              </a:rPr>
              <a:t>nerazmjerne troškove </a:t>
            </a:r>
            <a:r>
              <a:rPr lang="hr-BA" sz="2000" dirty="0">
                <a:solidFill>
                  <a:srgbClr val="0070C0"/>
                </a:solidFill>
              </a:rPr>
              <a:t>kako bi osigurale da </a:t>
            </a:r>
            <a:r>
              <a:rPr lang="hr-BA" sz="2000" dirty="0" smtClean="0">
                <a:solidFill>
                  <a:srgbClr val="0070C0"/>
                </a:solidFill>
              </a:rPr>
              <a:t>od 31</a:t>
            </a:r>
            <a:r>
              <a:rPr lang="hr-BA" sz="2000" dirty="0">
                <a:solidFill>
                  <a:srgbClr val="0070C0"/>
                </a:solidFill>
              </a:rPr>
              <a:t>. prosinca 2012. </a:t>
            </a:r>
            <a:r>
              <a:rPr lang="hr-BA" sz="2000" b="1" dirty="0">
                <a:solidFill>
                  <a:srgbClr val="0070C0"/>
                </a:solidFill>
              </a:rPr>
              <a:t>koncentracije arsena, kadmija, nikla </a:t>
            </a:r>
            <a:r>
              <a:rPr lang="hr-BA" sz="2000" b="1" dirty="0" smtClean="0">
                <a:solidFill>
                  <a:srgbClr val="0070C0"/>
                </a:solidFill>
              </a:rPr>
              <a:t>i benzo(a)pirena</a:t>
            </a:r>
            <a:r>
              <a:rPr lang="hr-BA" sz="2000" dirty="0">
                <a:solidFill>
                  <a:srgbClr val="0070C0"/>
                </a:solidFill>
              </a:rPr>
              <a:t>, koje se koriste kao pokazatelji </a:t>
            </a:r>
            <a:r>
              <a:rPr lang="hr-BA" sz="2000" dirty="0" smtClean="0">
                <a:solidFill>
                  <a:srgbClr val="0070C0"/>
                </a:solidFill>
              </a:rPr>
              <a:t>kancerogenog rizika </a:t>
            </a:r>
            <a:r>
              <a:rPr lang="hr-BA" sz="2000" dirty="0">
                <a:solidFill>
                  <a:srgbClr val="0070C0"/>
                </a:solidFill>
              </a:rPr>
              <a:t>policikličkih aromatskih ugljikovodika u </a:t>
            </a:r>
            <a:r>
              <a:rPr lang="hr-BA" sz="2000" dirty="0" smtClean="0">
                <a:solidFill>
                  <a:srgbClr val="0070C0"/>
                </a:solidFill>
              </a:rPr>
              <a:t>zraku, </a:t>
            </a:r>
            <a:r>
              <a:rPr lang="hr-BA" sz="2000" b="1" dirty="0">
                <a:solidFill>
                  <a:srgbClr val="0070C0"/>
                </a:solidFill>
              </a:rPr>
              <a:t>ne prekoračuju ciljne </a:t>
            </a:r>
            <a:r>
              <a:rPr lang="hr-BA" sz="2000" b="1" dirty="0" smtClean="0">
                <a:solidFill>
                  <a:srgbClr val="0070C0"/>
                </a:solidFill>
              </a:rPr>
              <a:t>vrijednosti</a:t>
            </a:r>
            <a:endParaRPr lang="hr-BA" sz="2000" b="1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2. </a:t>
            </a:r>
            <a:r>
              <a:rPr lang="hr-BA" sz="2000" dirty="0" smtClean="0">
                <a:solidFill>
                  <a:srgbClr val="0070C0"/>
                </a:solidFill>
              </a:rPr>
              <a:t>sastavljaju </a:t>
            </a:r>
            <a:r>
              <a:rPr lang="hr-BA" sz="2000" dirty="0">
                <a:solidFill>
                  <a:srgbClr val="0070C0"/>
                </a:solidFill>
              </a:rPr>
              <a:t>popis zona i aglomeracija </a:t>
            </a:r>
            <a:r>
              <a:rPr lang="hr-BA" sz="2000" dirty="0" smtClean="0">
                <a:solidFill>
                  <a:srgbClr val="0070C0"/>
                </a:solidFill>
              </a:rPr>
              <a:t>u kojima </a:t>
            </a:r>
            <a:r>
              <a:rPr lang="hr-BA" sz="2000" dirty="0">
                <a:solidFill>
                  <a:srgbClr val="0070C0"/>
                </a:solidFill>
              </a:rPr>
              <a:t>su </a:t>
            </a:r>
            <a:r>
              <a:rPr lang="hr-BA" sz="2000" b="1" dirty="0">
                <a:solidFill>
                  <a:srgbClr val="0070C0"/>
                </a:solidFill>
              </a:rPr>
              <a:t>razine arsena, kadmija, nikla i benzo(a)pirena </a:t>
            </a:r>
            <a:r>
              <a:rPr lang="hr-BA" sz="2000" b="1" dirty="0" smtClean="0">
                <a:solidFill>
                  <a:srgbClr val="0070C0"/>
                </a:solidFill>
              </a:rPr>
              <a:t>niže od </a:t>
            </a:r>
            <a:r>
              <a:rPr lang="hr-BA" sz="2000" b="1" dirty="0">
                <a:solidFill>
                  <a:srgbClr val="0070C0"/>
                </a:solidFill>
              </a:rPr>
              <a:t>odgovarajućih ciljnih </a:t>
            </a:r>
            <a:r>
              <a:rPr lang="hr-BA" sz="2000" b="1" dirty="0" smtClean="0">
                <a:solidFill>
                  <a:srgbClr val="0070C0"/>
                </a:solidFill>
              </a:rPr>
              <a:t>vrijednosti </a:t>
            </a:r>
            <a:r>
              <a:rPr lang="hr-BA" sz="2000" dirty="0" smtClean="0">
                <a:solidFill>
                  <a:srgbClr val="0070C0"/>
                </a:solidFill>
              </a:rPr>
              <a:t>te </a:t>
            </a:r>
            <a:r>
              <a:rPr lang="hr-BA" sz="2000" b="1" dirty="0" smtClean="0">
                <a:solidFill>
                  <a:srgbClr val="0070C0"/>
                </a:solidFill>
              </a:rPr>
              <a:t>održavaju razine </a:t>
            </a:r>
            <a:r>
              <a:rPr lang="hr-BA" sz="2000" b="1" dirty="0">
                <a:solidFill>
                  <a:srgbClr val="0070C0"/>
                </a:solidFill>
              </a:rPr>
              <a:t>tih onečišćujućih tvari</a:t>
            </a:r>
            <a:r>
              <a:rPr lang="hr-BA" sz="2000" dirty="0">
                <a:solidFill>
                  <a:srgbClr val="0070C0"/>
                </a:solidFill>
              </a:rPr>
              <a:t> </a:t>
            </a:r>
            <a:r>
              <a:rPr lang="hr-BA" sz="2000" b="1" dirty="0">
                <a:solidFill>
                  <a:srgbClr val="0070C0"/>
                </a:solidFill>
              </a:rPr>
              <a:t>u </a:t>
            </a:r>
            <a:r>
              <a:rPr lang="hr-BA" sz="2000" b="1" dirty="0" smtClean="0">
                <a:solidFill>
                  <a:srgbClr val="0070C0"/>
                </a:solidFill>
              </a:rPr>
              <a:t>tim </a:t>
            </a:r>
            <a:r>
              <a:rPr lang="hr-BA" sz="2000" b="1" dirty="0">
                <a:solidFill>
                  <a:srgbClr val="0070C0"/>
                </a:solidFill>
              </a:rPr>
              <a:t>zonama i </a:t>
            </a:r>
            <a:r>
              <a:rPr lang="hr-BA" sz="2000" b="1" dirty="0" smtClean="0">
                <a:solidFill>
                  <a:srgbClr val="0070C0"/>
                </a:solidFill>
              </a:rPr>
              <a:t>aglomeracijama ispod </a:t>
            </a:r>
            <a:r>
              <a:rPr lang="hr-BA" sz="2000" b="1" dirty="0">
                <a:solidFill>
                  <a:srgbClr val="0070C0"/>
                </a:solidFill>
              </a:rPr>
              <a:t>odgovarajućih ciljnih vrijednosti</a:t>
            </a:r>
            <a:r>
              <a:rPr lang="hr-BA" sz="2000" dirty="0">
                <a:solidFill>
                  <a:srgbClr val="0070C0"/>
                </a:solidFill>
              </a:rPr>
              <a:t> i nastoje </a:t>
            </a:r>
            <a:r>
              <a:rPr lang="hr-BA" sz="2000" dirty="0" smtClean="0">
                <a:solidFill>
                  <a:srgbClr val="0070C0"/>
                </a:solidFill>
              </a:rPr>
              <a:t>očuvati najvišu </a:t>
            </a:r>
            <a:r>
              <a:rPr lang="hr-BA" sz="2000" dirty="0">
                <a:solidFill>
                  <a:srgbClr val="0070C0"/>
                </a:solidFill>
              </a:rPr>
              <a:t>kvalitetu zraka spojivu s održivim razvojem.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3. </a:t>
            </a:r>
            <a:r>
              <a:rPr lang="hr-BA" sz="2000" dirty="0" smtClean="0">
                <a:solidFill>
                  <a:srgbClr val="0070C0"/>
                </a:solidFill>
              </a:rPr>
              <a:t>sastavljaju </a:t>
            </a:r>
            <a:r>
              <a:rPr lang="hr-BA" sz="2000" dirty="0">
                <a:solidFill>
                  <a:srgbClr val="0070C0"/>
                </a:solidFill>
              </a:rPr>
              <a:t>popis zona i aglomeracija </a:t>
            </a:r>
            <a:r>
              <a:rPr lang="hr-BA" sz="2000" dirty="0" smtClean="0">
                <a:solidFill>
                  <a:srgbClr val="0070C0"/>
                </a:solidFill>
              </a:rPr>
              <a:t>u kojima </a:t>
            </a:r>
            <a:r>
              <a:rPr lang="hr-BA" sz="2000" dirty="0">
                <a:solidFill>
                  <a:srgbClr val="0070C0"/>
                </a:solidFill>
              </a:rPr>
              <a:t>su </a:t>
            </a:r>
            <a:r>
              <a:rPr lang="hr-BA" sz="2000" b="1" dirty="0">
                <a:solidFill>
                  <a:srgbClr val="0070C0"/>
                </a:solidFill>
              </a:rPr>
              <a:t>prekoračene ciljne </a:t>
            </a:r>
            <a:r>
              <a:rPr lang="hr-BA" sz="2000" b="1" dirty="0" smtClean="0">
                <a:solidFill>
                  <a:srgbClr val="0070C0"/>
                </a:solidFill>
              </a:rPr>
              <a:t>vrijednosti</a:t>
            </a:r>
            <a:r>
              <a:rPr lang="hr-BA" sz="2000" dirty="0" smtClean="0">
                <a:solidFill>
                  <a:srgbClr val="0070C0"/>
                </a:solidFill>
              </a:rPr>
              <a:t>. Za </a:t>
            </a:r>
            <a:r>
              <a:rPr lang="hr-BA" sz="2000" dirty="0">
                <a:solidFill>
                  <a:srgbClr val="0070C0"/>
                </a:solidFill>
              </a:rPr>
              <a:t>takve zone i aglomeracije države članice navode </a:t>
            </a:r>
            <a:r>
              <a:rPr lang="hr-BA" sz="2000" b="1" dirty="0">
                <a:solidFill>
                  <a:srgbClr val="0070C0"/>
                </a:solidFill>
              </a:rPr>
              <a:t>područja </a:t>
            </a:r>
            <a:r>
              <a:rPr lang="hr-BA" sz="2000" b="1" dirty="0" smtClean="0">
                <a:solidFill>
                  <a:srgbClr val="0070C0"/>
                </a:solidFill>
              </a:rPr>
              <a:t>u kojima </a:t>
            </a:r>
            <a:r>
              <a:rPr lang="hr-BA" sz="2000" b="1" dirty="0">
                <a:solidFill>
                  <a:srgbClr val="0070C0"/>
                </a:solidFill>
              </a:rPr>
              <a:t>se vrijednosti prekoračuju, kao i izvore koji tome doprinose</a:t>
            </a:r>
            <a:r>
              <a:rPr lang="hr-BA" sz="2000" dirty="0" smtClean="0">
                <a:solidFill>
                  <a:srgbClr val="0070C0"/>
                </a:solidFill>
              </a:rPr>
              <a:t>.</a:t>
            </a:r>
          </a:p>
          <a:p>
            <a:pPr marL="0" lvl="1">
              <a:spcBef>
                <a:spcPct val="20000"/>
              </a:spcBef>
            </a:pPr>
            <a:r>
              <a:rPr lang="hr-BA" sz="2000" b="1" dirty="0">
                <a:solidFill>
                  <a:srgbClr val="0070C0"/>
                </a:solidFill>
              </a:rPr>
              <a:t>Na dotičnim područjima države članice poduzimaju sve potrebne mjere koje ne iziskuju nerazmjerne troškove, a koje su usmjerene posebno prema glavnim izvorima emisije, kako bi se dostigle ciljne vrijednosti</a:t>
            </a:r>
            <a:r>
              <a:rPr lang="hr-BA" sz="2000" dirty="0">
                <a:solidFill>
                  <a:srgbClr val="0070C0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82498589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PROPISI EUROPSKE UNIJE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8392" y="1426226"/>
            <a:ext cx="8930937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800" b="1" dirty="0">
                <a:solidFill>
                  <a:srgbClr val="1F497D"/>
                </a:solidFill>
              </a:rPr>
              <a:t>Direktiva Komisije (EU) 2015/1480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 smtClean="0">
                <a:solidFill>
                  <a:srgbClr val="0070C0"/>
                </a:solidFill>
              </a:rPr>
              <a:t>definira </a:t>
            </a:r>
            <a:r>
              <a:rPr lang="hr-BA" sz="2000" b="1" dirty="0">
                <a:solidFill>
                  <a:srgbClr val="0070C0"/>
                </a:solidFill>
              </a:rPr>
              <a:t>referentne metode mjerenja kvalitete zraka </a:t>
            </a:r>
            <a:r>
              <a:rPr lang="hr-BA" sz="2000" dirty="0">
                <a:solidFill>
                  <a:srgbClr val="0070C0"/>
                </a:solidFill>
              </a:rPr>
              <a:t>u svrhu procjenjivanja razina onečišćenosti </a:t>
            </a:r>
            <a:r>
              <a:rPr lang="hr-BA" sz="2000" b="1" dirty="0">
                <a:solidFill>
                  <a:srgbClr val="0070C0"/>
                </a:solidFill>
              </a:rPr>
              <a:t>uvodeći najnovija izdanja normi</a:t>
            </a:r>
            <a:r>
              <a:rPr lang="hr-BA" sz="2000" dirty="0">
                <a:solidFill>
                  <a:srgbClr val="0070C0"/>
                </a:solidFill>
              </a:rPr>
              <a:t>, </a:t>
            </a:r>
            <a:endParaRPr lang="hr-BA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pojašnjava način </a:t>
            </a:r>
            <a:r>
              <a:rPr lang="hr-BA" sz="2000" b="1" dirty="0">
                <a:solidFill>
                  <a:srgbClr val="0070C0"/>
                </a:solidFill>
              </a:rPr>
              <a:t>priznavanja tipskih odobrenja </a:t>
            </a:r>
            <a:r>
              <a:rPr lang="hr-BA" sz="2000" dirty="0">
                <a:solidFill>
                  <a:srgbClr val="0070C0"/>
                </a:solidFill>
              </a:rPr>
              <a:t>kojima se </a:t>
            </a:r>
            <a:r>
              <a:rPr lang="hr-BA" sz="2000" b="1" dirty="0">
                <a:solidFill>
                  <a:srgbClr val="0070C0"/>
                </a:solidFill>
              </a:rPr>
              <a:t>dokazuje da oprema zadovoljava zahtjeve referentnih metoda</a:t>
            </a:r>
            <a:r>
              <a:rPr lang="hr-BA" sz="2000" dirty="0">
                <a:solidFill>
                  <a:srgbClr val="0070C0"/>
                </a:solidFill>
              </a:rPr>
              <a:t> koja su izdana u drugim državama </a:t>
            </a:r>
            <a:r>
              <a:rPr lang="hr-BA" sz="2000" dirty="0" smtClean="0">
                <a:solidFill>
                  <a:srgbClr val="0070C0"/>
                </a:solidFill>
              </a:rPr>
              <a:t>članicama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b="1" dirty="0">
                <a:solidFill>
                  <a:srgbClr val="0070C0"/>
                </a:solidFill>
              </a:rPr>
              <a:t>usklađuje ciljeve kvalitete podataka </a:t>
            </a:r>
            <a:r>
              <a:rPr lang="hr-BA" sz="2000" dirty="0">
                <a:solidFill>
                  <a:srgbClr val="0070C0"/>
                </a:solidFill>
              </a:rPr>
              <a:t>sa zahtjevima </a:t>
            </a:r>
            <a:r>
              <a:rPr lang="hr-BA" sz="2000" dirty="0" smtClean="0">
                <a:solidFill>
                  <a:srgbClr val="0070C0"/>
                </a:solidFill>
              </a:rPr>
              <a:t>normi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pojašnjava ulogu i zadatke </a:t>
            </a:r>
            <a:r>
              <a:rPr lang="hr-BA" sz="2000" b="1" dirty="0">
                <a:solidFill>
                  <a:srgbClr val="0070C0"/>
                </a:solidFill>
              </a:rPr>
              <a:t>Nacionalnih referentnih laboratorija </a:t>
            </a:r>
            <a:r>
              <a:rPr lang="hr-BA" sz="2000" dirty="0">
                <a:solidFill>
                  <a:srgbClr val="0070C0"/>
                </a:solidFill>
              </a:rPr>
              <a:t>u cilju osiguranja kvalitete procjenjivanja kvalitete zraka – </a:t>
            </a:r>
            <a:r>
              <a:rPr lang="hr-BA" sz="2000" b="1" dirty="0">
                <a:solidFill>
                  <a:srgbClr val="0070C0"/>
                </a:solidFill>
              </a:rPr>
              <a:t>validaciju </a:t>
            </a:r>
            <a:r>
              <a:rPr lang="hr-BA" sz="2000" b="1" dirty="0" smtClean="0">
                <a:solidFill>
                  <a:srgbClr val="0070C0"/>
                </a:solidFill>
              </a:rPr>
              <a:t>podataka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uklanja nejasnoće vezano uz </a:t>
            </a:r>
            <a:r>
              <a:rPr lang="hr-BA" sz="2000" b="1" dirty="0">
                <a:solidFill>
                  <a:srgbClr val="0070C0"/>
                </a:solidFill>
              </a:rPr>
              <a:t>kriterije </a:t>
            </a:r>
            <a:r>
              <a:rPr lang="hr-BA" sz="2000" dirty="0">
                <a:solidFill>
                  <a:srgbClr val="0070C0"/>
                </a:solidFill>
              </a:rPr>
              <a:t>za odabir </a:t>
            </a:r>
            <a:r>
              <a:rPr lang="hr-BA" sz="2000" b="1" dirty="0">
                <a:solidFill>
                  <a:srgbClr val="0070C0"/>
                </a:solidFill>
              </a:rPr>
              <a:t>lokacija mjernih mjesta </a:t>
            </a:r>
            <a:r>
              <a:rPr lang="hr-BA" sz="2000" dirty="0">
                <a:solidFill>
                  <a:srgbClr val="0070C0"/>
                </a:solidFill>
              </a:rPr>
              <a:t>i </a:t>
            </a:r>
            <a:r>
              <a:rPr lang="hr-BA" sz="2000" b="1" dirty="0">
                <a:solidFill>
                  <a:srgbClr val="0070C0"/>
                </a:solidFill>
              </a:rPr>
              <a:t>dokumentaciju mjernih </a:t>
            </a:r>
            <a:r>
              <a:rPr lang="hr-BA" sz="2000" b="1" dirty="0" smtClean="0">
                <a:solidFill>
                  <a:srgbClr val="0070C0"/>
                </a:solidFill>
              </a:rPr>
              <a:t>mjesta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uvodi </a:t>
            </a:r>
            <a:r>
              <a:rPr lang="hr-BA" sz="2000" b="1" dirty="0">
                <a:solidFill>
                  <a:srgbClr val="0070C0"/>
                </a:solidFill>
              </a:rPr>
              <a:t>zahtjeve za procjenjivanje prizemnog ozona </a:t>
            </a:r>
            <a:r>
              <a:rPr lang="hr-BA" sz="2000" dirty="0">
                <a:solidFill>
                  <a:srgbClr val="0070C0"/>
                </a:solidFill>
              </a:rPr>
              <a:t>koji uzimaju u obzir nacionalne uvjete</a:t>
            </a:r>
            <a:r>
              <a:rPr lang="hr-BA" sz="2000" dirty="0" smtClean="0">
                <a:solidFill>
                  <a:srgbClr val="0070C0"/>
                </a:solidFill>
              </a:rPr>
              <a:t>.</a:t>
            </a:r>
            <a:endParaRPr lang="hr-BA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404198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10.2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PROPISI EUROPSKE UNIJE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7226" y="1319285"/>
            <a:ext cx="893093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 smtClean="0">
                <a:solidFill>
                  <a:srgbClr val="1F497D"/>
                </a:solidFill>
              </a:rPr>
              <a:t>Provedbena </a:t>
            </a:r>
            <a:r>
              <a:rPr lang="pl-PL" sz="2800" b="1" dirty="0">
                <a:solidFill>
                  <a:srgbClr val="1F497D"/>
                </a:solidFill>
              </a:rPr>
              <a:t>Odluka Komisije 2011/850/EU </a:t>
            </a:r>
            <a:endParaRPr lang="pl-PL" sz="2800" b="1" dirty="0" smtClean="0">
              <a:solidFill>
                <a:srgbClr val="1F497D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donesena </a:t>
            </a:r>
            <a:r>
              <a:rPr lang="pl-PL" sz="2000" dirty="0">
                <a:solidFill>
                  <a:srgbClr val="0070C0"/>
                </a:solidFill>
              </a:rPr>
              <a:t>je na </a:t>
            </a:r>
            <a:r>
              <a:rPr lang="pl-PL" sz="2000" dirty="0" smtClean="0">
                <a:solidFill>
                  <a:srgbClr val="0070C0"/>
                </a:solidFill>
              </a:rPr>
              <a:t>temelju </a:t>
            </a:r>
            <a:r>
              <a:rPr lang="pl-PL" sz="2000" b="1" dirty="0" smtClean="0">
                <a:solidFill>
                  <a:srgbClr val="1F497D"/>
                </a:solidFill>
              </a:rPr>
              <a:t>CAFE Direktive 2008/50/EZ</a:t>
            </a:r>
            <a:r>
              <a:rPr lang="pl-PL" sz="2000" dirty="0" smtClean="0">
                <a:solidFill>
                  <a:srgbClr val="0070C0"/>
                </a:solidFill>
              </a:rPr>
              <a:t> koja u članku 28</a:t>
            </a:r>
            <a:r>
              <a:rPr lang="pl-PL" sz="2000" dirty="0">
                <a:solidFill>
                  <a:srgbClr val="0070C0"/>
                </a:solidFill>
              </a:rPr>
              <a:t>.</a:t>
            </a:r>
            <a:r>
              <a:rPr lang="pl-PL" sz="2000" dirty="0" smtClean="0">
                <a:solidFill>
                  <a:srgbClr val="0070C0"/>
                </a:solidFill>
              </a:rPr>
              <a:t> propisuje provedbene mjere za prijenos </a:t>
            </a:r>
            <a:r>
              <a:rPr lang="pl-PL" sz="2000" dirty="0">
                <a:solidFill>
                  <a:srgbClr val="0070C0"/>
                </a:solidFill>
              </a:rPr>
              <a:t>informacija i izvješćivanje </a:t>
            </a:r>
            <a:r>
              <a:rPr lang="pl-PL" sz="2000" dirty="0" smtClean="0">
                <a:solidFill>
                  <a:srgbClr val="0070C0"/>
                </a:solidFill>
              </a:rPr>
              <a:t>iz članka 27. </a:t>
            </a:r>
          </a:p>
          <a:p>
            <a:pPr marL="0" lvl="1">
              <a:spcBef>
                <a:spcPct val="20000"/>
              </a:spcBef>
            </a:pPr>
            <a:r>
              <a:rPr lang="pl-PL" sz="2000" b="1" dirty="0">
                <a:solidFill>
                  <a:srgbClr val="1F497D"/>
                </a:solidFill>
              </a:rPr>
              <a:t>Članak 27. propisuje prijenos informacija i izvješćivanje:</a:t>
            </a:r>
          </a:p>
          <a:p>
            <a:pPr marL="0" lvl="1">
              <a:spcBef>
                <a:spcPct val="20000"/>
              </a:spcBef>
            </a:pPr>
            <a:r>
              <a:rPr lang="pl-PL" sz="2000" b="1" dirty="0">
                <a:solidFill>
                  <a:srgbClr val="0070C0"/>
                </a:solidFill>
              </a:rPr>
              <a:t>Države članice osiguravaju da su informacije o kvaliteti zraka dostupne Komisiji u propisanom vremenu</a:t>
            </a:r>
            <a:r>
              <a:rPr lang="pl-PL" sz="2000" dirty="0">
                <a:solidFill>
                  <a:srgbClr val="0070C0"/>
                </a:solidFill>
              </a:rPr>
              <a:t>, kako je odre­đeno provedbenim mjerama iz članka 28. stavka</a:t>
            </a:r>
          </a:p>
          <a:p>
            <a:pPr marL="0" lvl="1">
              <a:spcBef>
                <a:spcPct val="20000"/>
              </a:spcBef>
            </a:pPr>
            <a:r>
              <a:rPr lang="pl-PL" sz="2000" b="1" dirty="0">
                <a:solidFill>
                  <a:srgbClr val="1F497D"/>
                </a:solidFill>
              </a:rPr>
              <a:t>Članak 28. propisuje provedbene mjere:</a:t>
            </a: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Komisija</a:t>
            </a:r>
            <a:r>
              <a:rPr lang="pl-PL" sz="2000" dirty="0">
                <a:solidFill>
                  <a:srgbClr val="0070C0"/>
                </a:solidFill>
              </a:rPr>
              <a:t>, </a:t>
            </a:r>
            <a:r>
              <a:rPr lang="pl-PL" sz="2000" dirty="0" smtClean="0">
                <a:solidFill>
                  <a:srgbClr val="0070C0"/>
                </a:solidFill>
              </a:rPr>
              <a:t>utvrđuje koje dodatne </a:t>
            </a:r>
            <a:r>
              <a:rPr lang="pl-PL" sz="2000" b="1" dirty="0" smtClean="0">
                <a:solidFill>
                  <a:srgbClr val="0070C0"/>
                </a:solidFill>
              </a:rPr>
              <a:t>informacije </a:t>
            </a:r>
            <a:r>
              <a:rPr lang="pl-PL" sz="2000" b="1" dirty="0">
                <a:solidFill>
                  <a:srgbClr val="0070C0"/>
                </a:solidFill>
              </a:rPr>
              <a:t>trebaju </a:t>
            </a:r>
            <a:r>
              <a:rPr lang="pl-PL" sz="2000" b="1" dirty="0" smtClean="0">
                <a:solidFill>
                  <a:srgbClr val="0070C0"/>
                </a:solidFill>
              </a:rPr>
              <a:t>dostavljene od državama članica kao i rokove </a:t>
            </a:r>
            <a:r>
              <a:rPr lang="pl-PL" sz="2000" dirty="0">
                <a:solidFill>
                  <a:srgbClr val="0070C0"/>
                </a:solidFill>
              </a:rPr>
              <a:t>u kojima takve informacije treba dostaviti</a:t>
            </a:r>
            <a:r>
              <a:rPr lang="pl-PL" sz="2000" dirty="0" smtClean="0">
                <a:solidFill>
                  <a:srgbClr val="0070C0"/>
                </a:solidFill>
              </a:rPr>
              <a:t>. </a:t>
            </a: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Komisija </a:t>
            </a:r>
            <a:r>
              <a:rPr lang="pl-PL" sz="2000" dirty="0">
                <a:solidFill>
                  <a:srgbClr val="0070C0"/>
                </a:solidFill>
              </a:rPr>
              <a:t>isto tako nalazi i načine za </a:t>
            </a:r>
            <a:r>
              <a:rPr lang="pl-PL" sz="2000" b="1" dirty="0">
                <a:solidFill>
                  <a:srgbClr val="0070C0"/>
                </a:solidFill>
              </a:rPr>
              <a:t>racionalizaciju </a:t>
            </a:r>
            <a:r>
              <a:rPr lang="pl-PL" sz="2000" b="1" dirty="0" smtClean="0">
                <a:solidFill>
                  <a:srgbClr val="0070C0"/>
                </a:solidFill>
              </a:rPr>
              <a:t>dostavljanja podataka </a:t>
            </a:r>
            <a:r>
              <a:rPr lang="pl-PL" sz="2000" b="1" dirty="0">
                <a:solidFill>
                  <a:srgbClr val="0070C0"/>
                </a:solidFill>
              </a:rPr>
              <a:t>i uzajamne razmjene informacija </a:t>
            </a:r>
            <a:r>
              <a:rPr lang="pl-PL" sz="2000" dirty="0">
                <a:solidFill>
                  <a:srgbClr val="0070C0"/>
                </a:solidFill>
              </a:rPr>
              <a:t>i podataka iz mreža </a:t>
            </a:r>
            <a:r>
              <a:rPr lang="pl-PL" sz="2000" dirty="0" smtClean="0">
                <a:solidFill>
                  <a:srgbClr val="0070C0"/>
                </a:solidFill>
              </a:rPr>
              <a:t>i pojedinačnih </a:t>
            </a:r>
            <a:r>
              <a:rPr lang="pl-PL" sz="2000" dirty="0">
                <a:solidFill>
                  <a:srgbClr val="0070C0"/>
                </a:solidFill>
              </a:rPr>
              <a:t>mjernih postaja za mjerenje onečišćenja </a:t>
            </a:r>
            <a:r>
              <a:rPr lang="pl-PL" sz="2000" dirty="0" smtClean="0">
                <a:solidFill>
                  <a:srgbClr val="0070C0"/>
                </a:solidFill>
              </a:rPr>
              <a:t>zraka unutar </a:t>
            </a:r>
            <a:r>
              <a:rPr lang="pl-PL" sz="2000" dirty="0">
                <a:solidFill>
                  <a:srgbClr val="0070C0"/>
                </a:solidFill>
              </a:rPr>
              <a:t>država </a:t>
            </a:r>
            <a:r>
              <a:rPr lang="pl-PL" sz="2000" dirty="0" smtClean="0">
                <a:solidFill>
                  <a:srgbClr val="0070C0"/>
                </a:solidFill>
              </a:rPr>
              <a:t>članica</a:t>
            </a:r>
          </a:p>
          <a:p>
            <a:pPr marL="0" lvl="1">
              <a:spcBef>
                <a:spcPct val="20000"/>
              </a:spcBef>
            </a:pPr>
            <a:r>
              <a:rPr lang="pl-PL" sz="2000" dirty="0">
                <a:solidFill>
                  <a:srgbClr val="0070C0"/>
                </a:solidFill>
              </a:rPr>
              <a:t>Provedbena odluka </a:t>
            </a:r>
            <a:r>
              <a:rPr lang="pl-PL" sz="2000" dirty="0" smtClean="0">
                <a:solidFill>
                  <a:srgbClr val="0070C0"/>
                </a:solidFill>
              </a:rPr>
              <a:t>je </a:t>
            </a:r>
            <a:r>
              <a:rPr lang="pl-PL" sz="2000" b="1" dirty="0">
                <a:solidFill>
                  <a:srgbClr val="0070C0"/>
                </a:solidFill>
              </a:rPr>
              <a:t>stupila na snagu </a:t>
            </a:r>
            <a:r>
              <a:rPr lang="pl-PL" sz="2000" b="1" dirty="0" smtClean="0">
                <a:solidFill>
                  <a:srgbClr val="0070C0"/>
                </a:solidFill>
              </a:rPr>
              <a:t>1.1.2014. - </a:t>
            </a:r>
            <a:r>
              <a:rPr lang="pl-PL" sz="2000" dirty="0" smtClean="0">
                <a:solidFill>
                  <a:srgbClr val="0070C0"/>
                </a:solidFill>
              </a:rPr>
              <a:t>Odluka je detaljnije obrađena u temi 14.2.</a:t>
            </a:r>
            <a:r>
              <a:rPr lang="sv-SE" sz="2000" dirty="0" smtClean="0">
                <a:solidFill>
                  <a:srgbClr val="0070C0"/>
                </a:solidFill>
              </a:rPr>
              <a:t> Provedbena Odluka EK </a:t>
            </a:r>
            <a:r>
              <a:rPr lang="sv-SE" sz="2000" dirty="0">
                <a:solidFill>
                  <a:srgbClr val="0070C0"/>
                </a:solidFill>
              </a:rPr>
              <a:t>2011/850/EU (IPR)</a:t>
            </a:r>
            <a:endParaRPr lang="pl-PL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025335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10.3 PRIMJER IMPLEMENTACIJE EU PROPISA U UK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5639" y="1505559"/>
            <a:ext cx="8644511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000" b="1" dirty="0" smtClean="0">
                <a:solidFill>
                  <a:srgbClr val="0070C0"/>
                </a:solidFill>
              </a:rPr>
              <a:t>The </a:t>
            </a:r>
            <a:r>
              <a:rPr lang="pl-PL" sz="2000" b="1" dirty="0">
                <a:solidFill>
                  <a:srgbClr val="0070C0"/>
                </a:solidFill>
              </a:rPr>
              <a:t>Environment </a:t>
            </a:r>
            <a:r>
              <a:rPr lang="pl-PL" sz="2000" b="1" dirty="0" smtClean="0">
                <a:solidFill>
                  <a:srgbClr val="0070C0"/>
                </a:solidFill>
              </a:rPr>
              <a:t>Agency </a:t>
            </a:r>
            <a:r>
              <a:rPr lang="pl-PL" sz="2000" dirty="0" smtClean="0">
                <a:solidFill>
                  <a:srgbClr val="0070C0"/>
                </a:solidFill>
              </a:rPr>
              <a:t>(Agencija </a:t>
            </a:r>
            <a:r>
              <a:rPr lang="pl-PL" sz="2000" dirty="0">
                <a:solidFill>
                  <a:srgbClr val="0070C0"/>
                </a:solidFill>
              </a:rPr>
              <a:t>za zaštitu </a:t>
            </a:r>
            <a:r>
              <a:rPr lang="pl-PL" sz="2000" dirty="0" smtClean="0">
                <a:solidFill>
                  <a:srgbClr val="0070C0"/>
                </a:solidFill>
              </a:rPr>
              <a:t>okoliša) upravlja </a:t>
            </a:r>
            <a:r>
              <a:rPr lang="pl-PL" sz="2000" dirty="0">
                <a:solidFill>
                  <a:srgbClr val="0070C0"/>
                </a:solidFill>
              </a:rPr>
              <a:t>nacionalnim </a:t>
            </a:r>
            <a:r>
              <a:rPr lang="pl-PL" sz="2000" dirty="0" smtClean="0">
                <a:solidFill>
                  <a:srgbClr val="0070C0"/>
                </a:solidFill>
              </a:rPr>
              <a:t>mjernim mjestima </a:t>
            </a:r>
            <a:r>
              <a:rPr lang="pl-PL" sz="2000" dirty="0">
                <a:solidFill>
                  <a:srgbClr val="0070C0"/>
                </a:solidFill>
              </a:rPr>
              <a:t>u Ujedinjenom Kraljevstvu u ime </a:t>
            </a:r>
            <a:r>
              <a:rPr lang="pl-PL" sz="2000" b="1" dirty="0">
                <a:solidFill>
                  <a:srgbClr val="0070C0"/>
                </a:solidFill>
              </a:rPr>
              <a:t>Defra</a:t>
            </a:r>
            <a:r>
              <a:rPr lang="pl-PL" sz="2000" dirty="0">
                <a:solidFill>
                  <a:srgbClr val="0070C0"/>
                </a:solidFill>
              </a:rPr>
              <a:t> </a:t>
            </a:r>
            <a:r>
              <a:rPr lang="pl-PL" sz="2000" dirty="0" smtClean="0">
                <a:solidFill>
                  <a:srgbClr val="0070C0"/>
                </a:solidFill>
              </a:rPr>
              <a:t>(Britansko </a:t>
            </a:r>
            <a:r>
              <a:rPr lang="pl-PL" sz="2000" dirty="0">
                <a:solidFill>
                  <a:srgbClr val="0070C0"/>
                </a:solidFill>
              </a:rPr>
              <a:t>Ministarstvo za zaštitu okoliša, hranu i ruralna </a:t>
            </a:r>
            <a:r>
              <a:rPr lang="pl-PL" sz="2000" dirty="0" smtClean="0">
                <a:solidFill>
                  <a:srgbClr val="0070C0"/>
                </a:solidFill>
              </a:rPr>
              <a:t>područja) i </a:t>
            </a:r>
            <a:r>
              <a:rPr lang="pl-PL" sz="2000" b="1" dirty="0">
                <a:solidFill>
                  <a:srgbClr val="0070C0"/>
                </a:solidFill>
              </a:rPr>
              <a:t>Devolved </a:t>
            </a:r>
            <a:r>
              <a:rPr lang="pl-PL" sz="2000" b="1" dirty="0" smtClean="0">
                <a:solidFill>
                  <a:srgbClr val="0070C0"/>
                </a:solidFill>
              </a:rPr>
              <a:t>Administrations</a:t>
            </a:r>
            <a:r>
              <a:rPr lang="pl-PL" sz="2000" dirty="0">
                <a:solidFill>
                  <a:srgbClr val="0070C0"/>
                </a:solidFill>
              </a:rPr>
              <a:t> </a:t>
            </a:r>
            <a:r>
              <a:rPr lang="pl-PL" sz="2000" dirty="0" smtClean="0">
                <a:solidFill>
                  <a:srgbClr val="0070C0"/>
                </a:solidFill>
              </a:rPr>
              <a:t>(institucije </a:t>
            </a:r>
            <a:r>
              <a:rPr lang="pl-PL" sz="2000" dirty="0">
                <a:solidFill>
                  <a:srgbClr val="0070C0"/>
                </a:solidFill>
              </a:rPr>
              <a:t>koje djeluju samo unutar određenog dijela Ujedinjenog </a:t>
            </a:r>
            <a:r>
              <a:rPr lang="pl-PL" sz="2000" dirty="0" smtClean="0">
                <a:solidFill>
                  <a:srgbClr val="0070C0"/>
                </a:solidFill>
              </a:rPr>
              <a:t>Kraljevstva - izvršene </a:t>
            </a:r>
            <a:r>
              <a:rPr lang="pl-PL" sz="2000" dirty="0">
                <a:solidFill>
                  <a:srgbClr val="0070C0"/>
                </a:solidFill>
              </a:rPr>
              <a:t>institucije stvorene su za Škotsku, Sjevernu Irsku i </a:t>
            </a:r>
            <a:r>
              <a:rPr lang="pl-PL" sz="2000" dirty="0" smtClean="0">
                <a:solidFill>
                  <a:srgbClr val="0070C0"/>
                </a:solidFill>
              </a:rPr>
              <a:t>Wales).</a:t>
            </a:r>
            <a:endParaRPr lang="pl-PL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The </a:t>
            </a:r>
            <a:r>
              <a:rPr lang="pl-PL" sz="2000" dirty="0">
                <a:solidFill>
                  <a:srgbClr val="0070C0"/>
                </a:solidFill>
              </a:rPr>
              <a:t>Environment Agency </a:t>
            </a:r>
            <a:r>
              <a:rPr lang="pl-PL" sz="2000" dirty="0" smtClean="0">
                <a:solidFill>
                  <a:srgbClr val="0070C0"/>
                </a:solidFill>
              </a:rPr>
              <a:t>trenutno upravlja se ukupno oko </a:t>
            </a:r>
            <a:r>
              <a:rPr lang="pl-PL" sz="2000" b="1" dirty="0">
                <a:solidFill>
                  <a:srgbClr val="0070C0"/>
                </a:solidFill>
              </a:rPr>
              <a:t>300 mjernih postaja</a:t>
            </a:r>
            <a:r>
              <a:rPr lang="pl-PL" sz="2000" dirty="0">
                <a:solidFill>
                  <a:srgbClr val="0070C0"/>
                </a:solidFill>
              </a:rPr>
              <a:t> za praćenje kvalitete </a:t>
            </a:r>
            <a:r>
              <a:rPr lang="pl-PL" sz="2000" dirty="0" smtClean="0">
                <a:solidFill>
                  <a:srgbClr val="0070C0"/>
                </a:solidFill>
              </a:rPr>
              <a:t>zraka </a:t>
            </a:r>
            <a:r>
              <a:rPr lang="pl-PL" sz="2000" b="1" dirty="0" smtClean="0">
                <a:solidFill>
                  <a:srgbClr val="0070C0"/>
                </a:solidFill>
              </a:rPr>
              <a:t>u cijelom Ujedinjenom Kraljevstvu</a:t>
            </a:r>
            <a:r>
              <a:rPr lang="pl-PL" sz="2000" dirty="0" smtClean="0">
                <a:solidFill>
                  <a:srgbClr val="0070C0"/>
                </a:solidFill>
              </a:rPr>
              <a:t>, koje su </a:t>
            </a:r>
            <a:r>
              <a:rPr lang="pl-PL" sz="2000" b="1" dirty="0" smtClean="0">
                <a:solidFill>
                  <a:srgbClr val="0070C0"/>
                </a:solidFill>
              </a:rPr>
              <a:t>organizirane </a:t>
            </a:r>
            <a:r>
              <a:rPr lang="pl-PL" sz="2000" b="1" dirty="0">
                <a:solidFill>
                  <a:srgbClr val="0070C0"/>
                </a:solidFill>
              </a:rPr>
              <a:t>u </a:t>
            </a:r>
            <a:r>
              <a:rPr lang="pl-PL" sz="2000" b="1" dirty="0" smtClean="0">
                <a:solidFill>
                  <a:srgbClr val="0070C0"/>
                </a:solidFill>
              </a:rPr>
              <a:t>mjerne mreže </a:t>
            </a:r>
            <a:r>
              <a:rPr lang="pl-PL" sz="2000" dirty="0" smtClean="0">
                <a:solidFill>
                  <a:srgbClr val="0070C0"/>
                </a:solidFill>
              </a:rPr>
              <a:t>prema tome koje vrstu </a:t>
            </a:r>
            <a:r>
              <a:rPr lang="pl-PL" sz="2000" dirty="0">
                <a:solidFill>
                  <a:srgbClr val="0070C0"/>
                </a:solidFill>
              </a:rPr>
              <a:t>informacija </a:t>
            </a:r>
            <a:r>
              <a:rPr lang="pl-PL" sz="2000" dirty="0" smtClean="0">
                <a:solidFill>
                  <a:srgbClr val="0070C0"/>
                </a:solidFill>
              </a:rPr>
              <a:t>prikupljaju, koristeći </a:t>
            </a:r>
            <a:r>
              <a:rPr lang="pl-PL" sz="2000" dirty="0">
                <a:solidFill>
                  <a:srgbClr val="0070C0"/>
                </a:solidFill>
              </a:rPr>
              <a:t>određenu metodu. </a:t>
            </a:r>
            <a:r>
              <a:rPr lang="pl-PL" sz="2000" dirty="0" smtClean="0">
                <a:solidFill>
                  <a:srgbClr val="0070C0"/>
                </a:solidFill>
              </a:rPr>
              <a:t>Koje onečišćujuće tvari se mjere i koje metode se koriste ovisi </a:t>
            </a:r>
            <a:r>
              <a:rPr lang="pl-PL" sz="2000" b="1" dirty="0">
                <a:solidFill>
                  <a:srgbClr val="0070C0"/>
                </a:solidFill>
              </a:rPr>
              <a:t>o razlogu </a:t>
            </a:r>
            <a:r>
              <a:rPr lang="pl-PL" sz="2000" b="1" dirty="0" smtClean="0">
                <a:solidFill>
                  <a:srgbClr val="0070C0"/>
                </a:solidFill>
              </a:rPr>
              <a:t>zbog kojeg je mreže uspostavljena </a:t>
            </a:r>
            <a:r>
              <a:rPr lang="pl-PL" sz="2000" b="1" dirty="0">
                <a:solidFill>
                  <a:srgbClr val="0070C0"/>
                </a:solidFill>
              </a:rPr>
              <a:t>i </a:t>
            </a:r>
            <a:r>
              <a:rPr lang="pl-PL" sz="2000" b="1" dirty="0" smtClean="0">
                <a:solidFill>
                  <a:srgbClr val="0070C0"/>
                </a:solidFill>
              </a:rPr>
              <a:t>o svrsi za što će </a:t>
            </a:r>
            <a:r>
              <a:rPr lang="pl-PL" sz="2000" b="1" dirty="0">
                <a:solidFill>
                  <a:srgbClr val="0070C0"/>
                </a:solidFill>
              </a:rPr>
              <a:t>se </a:t>
            </a:r>
            <a:r>
              <a:rPr lang="pl-PL" sz="2000" b="1" dirty="0" smtClean="0">
                <a:solidFill>
                  <a:srgbClr val="0070C0"/>
                </a:solidFill>
              </a:rPr>
              <a:t>podaci koristiti</a:t>
            </a:r>
            <a:r>
              <a:rPr lang="pl-PL" sz="2000" dirty="0">
                <a:solidFill>
                  <a:srgbClr val="0070C0"/>
                </a:solidFill>
              </a:rPr>
              <a:t>.</a:t>
            </a:r>
          </a:p>
          <a:p>
            <a:pPr marL="0" lvl="1">
              <a:spcBef>
                <a:spcPct val="20000"/>
              </a:spcBef>
            </a:pP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Postoje </a:t>
            </a:r>
            <a:r>
              <a:rPr lang="pl-PL" sz="2000" dirty="0">
                <a:solidFill>
                  <a:srgbClr val="0070C0"/>
                </a:solidFill>
              </a:rPr>
              <a:t>dvije glavne vrste </a:t>
            </a:r>
            <a:r>
              <a:rPr lang="pl-PL" sz="2000" dirty="0" smtClean="0">
                <a:solidFill>
                  <a:srgbClr val="0070C0"/>
                </a:solidFill>
              </a:rPr>
              <a:t>mjernih </a:t>
            </a:r>
            <a:r>
              <a:rPr lang="pl-PL" sz="2000" dirty="0">
                <a:solidFill>
                  <a:srgbClr val="0070C0"/>
                </a:solidFill>
              </a:rPr>
              <a:t>mreža u Velikoj Britaniji - automatske i neautomatske mreže. </a:t>
            </a:r>
          </a:p>
        </p:txBody>
      </p:sp>
    </p:spTree>
    <p:extLst>
      <p:ext uri="{BB962C8B-B14F-4D97-AF65-F5344CB8AC3E}">
        <p14:creationId xmlns:p14="http://schemas.microsoft.com/office/powerpoint/2010/main" val="1379775101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10.3 PRIMJER IMPLEMENTACIJE EU PROPISA U UK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36225" y="2058802"/>
            <a:ext cx="3246560" cy="2646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000" b="1" dirty="0" smtClean="0">
                <a:solidFill>
                  <a:srgbClr val="0070C0"/>
                </a:solidFill>
              </a:rPr>
              <a:t>AURN</a:t>
            </a:r>
            <a:r>
              <a:rPr lang="pl-PL" sz="2000" dirty="0" smtClean="0">
                <a:solidFill>
                  <a:srgbClr val="0070C0"/>
                </a:solidFill>
              </a:rPr>
              <a:t> </a:t>
            </a:r>
            <a:r>
              <a:rPr lang="pl-PL" sz="2000" dirty="0">
                <a:solidFill>
                  <a:srgbClr val="0070C0"/>
                </a:solidFill>
              </a:rPr>
              <a:t>je najveća automatska mreža za </a:t>
            </a:r>
            <a:r>
              <a:rPr lang="pl-PL" sz="2000" dirty="0" smtClean="0">
                <a:solidFill>
                  <a:srgbClr val="0070C0"/>
                </a:solidFill>
              </a:rPr>
              <a:t>praćenje kvalitete zraka </a:t>
            </a:r>
            <a:r>
              <a:rPr lang="pl-PL" sz="2000" dirty="0">
                <a:solidFill>
                  <a:srgbClr val="0070C0"/>
                </a:solidFill>
              </a:rPr>
              <a:t>u Velikoj Britaniji i glavna je mreža koja se </a:t>
            </a:r>
            <a:r>
              <a:rPr lang="pl-PL" sz="2000" b="1" dirty="0">
                <a:solidFill>
                  <a:srgbClr val="0070C0"/>
                </a:solidFill>
              </a:rPr>
              <a:t>koristi za izvješćivanje o sukladnosti s Direktivama o kvaliteti ambijentalnog zraka</a:t>
            </a:r>
            <a:r>
              <a:rPr lang="pl-PL" sz="2000" dirty="0">
                <a:solidFill>
                  <a:srgbClr val="0070C0"/>
                </a:solidFill>
              </a:rPr>
              <a:t>. </a:t>
            </a:r>
            <a:endParaRPr lang="pl-PL" sz="2000" dirty="0" smtClean="0">
              <a:solidFill>
                <a:srgbClr val="0070C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6225" y="1257116"/>
            <a:ext cx="74527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>
                <a:solidFill>
                  <a:srgbClr val="1F497D"/>
                </a:solidFill>
              </a:rPr>
              <a:t>Automatska urbana i ruralna mreža (AURN)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29992"/>
              </p:ext>
            </p:extLst>
          </p:nvPr>
        </p:nvGraphicFramePr>
        <p:xfrm>
          <a:off x="3869962" y="1828062"/>
          <a:ext cx="4063208" cy="4857032"/>
        </p:xfrm>
        <a:graphic>
          <a:graphicData uri="http://schemas.openxmlformats.org/drawingml/2006/table">
            <a:tbl>
              <a:tblPr/>
              <a:tblGrid>
                <a:gridCol w="1995485">
                  <a:extLst>
                    <a:ext uri="{9D8B030D-6E8A-4147-A177-3AD203B41FA5}">
                      <a16:colId xmlns="" xmlns:a16="http://schemas.microsoft.com/office/drawing/2014/main" val="365091160"/>
                    </a:ext>
                  </a:extLst>
                </a:gridCol>
                <a:gridCol w="2067723">
                  <a:extLst>
                    <a:ext uri="{9D8B030D-6E8A-4147-A177-3AD203B41FA5}">
                      <a16:colId xmlns="" xmlns:a16="http://schemas.microsoft.com/office/drawing/2014/main" val="346190536"/>
                    </a:ext>
                  </a:extLst>
                </a:gridCol>
              </a:tblGrid>
              <a:tr h="163657">
                <a:tc>
                  <a:txBody>
                    <a:bodyPr/>
                    <a:lstStyle/>
                    <a:p>
                      <a:pPr algn="l" fontAlgn="t"/>
                      <a:r>
                        <a:rPr lang="hr-BA" sz="900" b="1">
                          <a:solidFill>
                            <a:srgbClr val="FFFFFF"/>
                          </a:solidFill>
                          <a:effectLst/>
                        </a:rPr>
                        <a:t>Parameters Measured</a:t>
                      </a:r>
                    </a:p>
                  </a:txBody>
                  <a:tcPr marL="14108" marR="14108" marT="14108" marB="14108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1356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hr-BA" sz="900" b="1">
                          <a:solidFill>
                            <a:srgbClr val="FFFFFF"/>
                          </a:solidFill>
                          <a:effectLst/>
                        </a:rPr>
                        <a:t>Monitoring sites and data</a:t>
                      </a:r>
                    </a:p>
                  </a:txBody>
                  <a:tcPr marL="14108" marR="14108" marT="14108" marB="14108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1356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177083709"/>
                  </a:ext>
                </a:extLst>
              </a:tr>
              <a:tr h="4362306">
                <a:tc>
                  <a:txBody>
                    <a:bodyPr/>
                    <a:lstStyle/>
                    <a:p>
                      <a:pPr algn="l" fontAlgn="t"/>
                      <a:r>
                        <a:rPr lang="hr-BA" sz="900" b="0">
                          <a:effectLst/>
                        </a:rPr>
                        <a:t>Ambient Temperature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Barometric pressure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Carbon monoxide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Daily measured PM</a:t>
                      </a:r>
                      <a:r>
                        <a:rPr lang="hr-BA" sz="900" b="0" baseline="-25000">
                          <a:effectLst/>
                        </a:rPr>
                        <a:t>10</a:t>
                      </a:r>
                      <a:r>
                        <a:rPr lang="hr-BA" sz="900" b="0">
                          <a:effectLst/>
                        </a:rPr>
                        <a:t> (uncorrected)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Daily measured PM</a:t>
                      </a:r>
                      <a:r>
                        <a:rPr lang="hr-BA" sz="900" b="0" baseline="-25000">
                          <a:effectLst/>
                        </a:rPr>
                        <a:t>2.5</a:t>
                      </a:r>
                      <a:r>
                        <a:rPr lang="hr-BA" sz="900" b="0">
                          <a:effectLst/>
                        </a:rPr>
                        <a:t> (uncorrected)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Modelled Temperature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Modelled Wind Direction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Modelled Wind Speed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Nitric oxide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Nitrogen dioxide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Nitrogen oxides as nitrogen dioxide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Non-volatile PM</a:t>
                      </a:r>
                      <a:r>
                        <a:rPr lang="hr-BA" sz="900" b="0" baseline="-25000">
                          <a:effectLst/>
                        </a:rPr>
                        <a:t>10</a:t>
                      </a:r>
                      <a:r>
                        <a:rPr lang="hr-BA" sz="900" b="0">
                          <a:effectLst/>
                        </a:rPr>
                        <a:t> (Hourly measured)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Non-volatile PM</a:t>
                      </a:r>
                      <a:r>
                        <a:rPr lang="hr-BA" sz="900" b="0" baseline="-25000">
                          <a:effectLst/>
                        </a:rPr>
                        <a:t>2.5</a:t>
                      </a:r>
                      <a:r>
                        <a:rPr lang="hr-BA" sz="900" b="0">
                          <a:effectLst/>
                        </a:rPr>
                        <a:t> (Hourly measured)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Ozone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PM10 Ambient pressure measured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PM10 Ambient Temperature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PM2.5 Ambient Preasure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PM2.5 Ambient Temperature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PM</a:t>
                      </a:r>
                      <a:r>
                        <a:rPr lang="hr-BA" sz="900" b="0" baseline="-25000">
                          <a:effectLst/>
                        </a:rPr>
                        <a:t>10</a:t>
                      </a:r>
                      <a:r>
                        <a:rPr lang="hr-BA" sz="900" b="0">
                          <a:effectLst/>
                        </a:rPr>
                        <a:t> particulate matter (Daily measured)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PM</a:t>
                      </a:r>
                      <a:r>
                        <a:rPr lang="hr-BA" sz="900" b="0" baseline="-25000">
                          <a:effectLst/>
                        </a:rPr>
                        <a:t>10</a:t>
                      </a:r>
                      <a:r>
                        <a:rPr lang="hr-BA" sz="900" b="0">
                          <a:effectLst/>
                        </a:rPr>
                        <a:t> particulate matter (Hourly measured)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PM</a:t>
                      </a:r>
                      <a:r>
                        <a:rPr lang="hr-BA" sz="900" b="0" baseline="-25000">
                          <a:effectLst/>
                        </a:rPr>
                        <a:t>1</a:t>
                      </a:r>
                      <a:r>
                        <a:rPr lang="hr-BA" sz="900" b="0">
                          <a:effectLst/>
                        </a:rPr>
                        <a:t> particulate matter (Hourly measured)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PM</a:t>
                      </a:r>
                      <a:r>
                        <a:rPr lang="hr-BA" sz="900" b="0" baseline="-25000">
                          <a:effectLst/>
                        </a:rPr>
                        <a:t>2.5</a:t>
                      </a:r>
                      <a:r>
                        <a:rPr lang="hr-BA" sz="900" b="0">
                          <a:effectLst/>
                        </a:rPr>
                        <a:t> particulate matter (Daily measured)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PM</a:t>
                      </a:r>
                      <a:r>
                        <a:rPr lang="hr-BA" sz="900" b="0" baseline="-25000">
                          <a:effectLst/>
                        </a:rPr>
                        <a:t>2.5</a:t>
                      </a:r>
                      <a:r>
                        <a:rPr lang="hr-BA" sz="900" b="0">
                          <a:effectLst/>
                        </a:rPr>
                        <a:t> particulate matter (Hourly measured)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Rainfall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Relative Humidity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Sulphur dioxide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Total Particulates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Volatile PM</a:t>
                      </a:r>
                      <a:r>
                        <a:rPr lang="hr-BA" sz="900" b="0" baseline="-25000">
                          <a:effectLst/>
                        </a:rPr>
                        <a:t>10</a:t>
                      </a:r>
                      <a:r>
                        <a:rPr lang="hr-BA" sz="900" b="0">
                          <a:effectLst/>
                        </a:rPr>
                        <a:t> (Hourly measured)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Volatile PM</a:t>
                      </a:r>
                      <a:r>
                        <a:rPr lang="hr-BA" sz="900" b="0" baseline="-25000">
                          <a:effectLst/>
                        </a:rPr>
                        <a:t>2.5</a:t>
                      </a:r>
                      <a:r>
                        <a:rPr lang="hr-BA" sz="900" b="0">
                          <a:effectLst/>
                        </a:rPr>
                        <a:t> (Hourly measured)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Wind Direction</a:t>
                      </a:r>
                      <a:br>
                        <a:rPr lang="hr-BA" sz="900" b="0">
                          <a:effectLst/>
                        </a:rPr>
                      </a:br>
                      <a:r>
                        <a:rPr lang="hr-BA" sz="900" b="0">
                          <a:effectLst/>
                        </a:rPr>
                        <a:t>Wind Speed</a:t>
                      </a:r>
                      <a:br>
                        <a:rPr lang="hr-BA" sz="900" b="0">
                          <a:effectLst/>
                        </a:rPr>
                      </a:br>
                      <a:endParaRPr lang="hr-BA" sz="900" b="0">
                        <a:effectLst/>
                      </a:endParaRPr>
                    </a:p>
                  </a:txBody>
                  <a:tcPr marL="14108" marR="14108" marT="14108" marB="14108">
                    <a:lnL>
                      <a:noFill/>
                    </a:lnL>
                    <a:lnR w="9525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900" b="1" dirty="0">
                          <a:effectLst/>
                        </a:rPr>
                        <a:t>Current sites:</a:t>
                      </a:r>
                      <a:r>
                        <a:rPr lang="en-US" sz="900" b="0" dirty="0">
                          <a:effectLst/>
                        </a:rPr>
                        <a:t> 142</a:t>
                      </a:r>
                      <a:br>
                        <a:rPr lang="en-US" sz="900" b="0" dirty="0">
                          <a:effectLst/>
                        </a:rPr>
                      </a:br>
                      <a:r>
                        <a:rPr lang="en-US" sz="900" b="1" dirty="0">
                          <a:effectLst/>
                        </a:rPr>
                        <a:t>Total sites:</a:t>
                      </a:r>
                      <a:r>
                        <a:rPr lang="en-US" sz="900" b="0" dirty="0">
                          <a:effectLst/>
                        </a:rPr>
                        <a:t> 218</a:t>
                      </a:r>
                      <a:br>
                        <a:rPr lang="en-US" sz="900" b="0" dirty="0">
                          <a:effectLst/>
                        </a:rPr>
                      </a:br>
                      <a:r>
                        <a:rPr lang="en-US" sz="900" b="1" dirty="0">
                          <a:effectLst/>
                        </a:rPr>
                        <a:t>Data availability:</a:t>
                      </a:r>
                      <a:r>
                        <a:rPr lang="en-US" sz="900" b="0" dirty="0">
                          <a:effectLst/>
                        </a:rPr>
                        <a:t> 22/02/1973 to 18/12/2017</a:t>
                      </a:r>
                    </a:p>
                  </a:txBody>
                  <a:tcPr marL="14108" marR="14108" marT="14108" marB="14108">
                    <a:lnL w="9525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144667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6420747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10.3 PRIMJER IMPLEMENTACIJE EU PROPISA U UK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1" y="1395722"/>
            <a:ext cx="8819079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>
                <a:solidFill>
                  <a:srgbClr val="1F497D"/>
                </a:solidFill>
              </a:rPr>
              <a:t>Automatska urbana i ruralna mreža (AURN)</a:t>
            </a:r>
          </a:p>
          <a:p>
            <a:pPr marL="0" lvl="1">
              <a:spcBef>
                <a:spcPct val="20000"/>
              </a:spcBef>
            </a:pP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Brojni organizacije su uključene </a:t>
            </a:r>
            <a:r>
              <a:rPr lang="pl-PL" sz="2000" dirty="0">
                <a:solidFill>
                  <a:srgbClr val="0070C0"/>
                </a:solidFill>
              </a:rPr>
              <a:t>u svakodnevno poslovanje mreže.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Trenutno </a:t>
            </a:r>
            <a:r>
              <a:rPr lang="pl-PL" sz="2000" dirty="0">
                <a:solidFill>
                  <a:srgbClr val="0070C0"/>
                </a:solidFill>
              </a:rPr>
              <a:t>je uloga </a:t>
            </a:r>
            <a:r>
              <a:rPr lang="pl-PL" sz="2000" b="1" dirty="0">
                <a:solidFill>
                  <a:srgbClr val="0070C0"/>
                </a:solidFill>
              </a:rPr>
              <a:t>Središnje jedinice za upravljanje i koordinaciju </a:t>
            </a:r>
            <a:r>
              <a:rPr lang="pl-PL" sz="2000" dirty="0" smtClean="0">
                <a:solidFill>
                  <a:srgbClr val="0070C0"/>
                </a:solidFill>
              </a:rPr>
              <a:t>za </a:t>
            </a:r>
            <a:r>
              <a:rPr lang="pl-PL" sz="2000" dirty="0">
                <a:solidFill>
                  <a:srgbClr val="0070C0"/>
                </a:solidFill>
              </a:rPr>
              <a:t>AURN ugovorena s tvrtkom </a:t>
            </a:r>
            <a:r>
              <a:rPr lang="pl-PL" sz="2000" b="1" dirty="0">
                <a:solidFill>
                  <a:srgbClr val="0070C0"/>
                </a:solidFill>
              </a:rPr>
              <a:t>Bureau Veritas</a:t>
            </a:r>
            <a:r>
              <a:rPr lang="pl-PL" sz="2000" dirty="0">
                <a:solidFill>
                  <a:srgbClr val="0070C0"/>
                </a:solidFill>
              </a:rPr>
              <a:t>, a </a:t>
            </a:r>
            <a:r>
              <a:rPr lang="pl-PL" sz="2000" b="1" dirty="0" smtClean="0">
                <a:solidFill>
                  <a:srgbClr val="0070C0"/>
                </a:solidFill>
              </a:rPr>
              <a:t>Ricardo </a:t>
            </a:r>
            <a:r>
              <a:rPr lang="pl-PL" sz="2000" b="1" dirty="0">
                <a:solidFill>
                  <a:srgbClr val="0070C0"/>
                </a:solidFill>
              </a:rPr>
              <a:t>Energy &amp; Environment </a:t>
            </a:r>
            <a:r>
              <a:rPr lang="pl-PL" sz="2000" dirty="0">
                <a:solidFill>
                  <a:srgbClr val="0070C0"/>
                </a:solidFill>
              </a:rPr>
              <a:t>preuzima ulogu </a:t>
            </a:r>
            <a:r>
              <a:rPr lang="pl-PL" sz="2000" b="1" dirty="0">
                <a:solidFill>
                  <a:srgbClr val="0070C0"/>
                </a:solidFill>
              </a:rPr>
              <a:t>jedinice za osiguranje </a:t>
            </a:r>
            <a:r>
              <a:rPr lang="pl-PL" sz="2000" b="1" dirty="0" smtClean="0">
                <a:solidFill>
                  <a:srgbClr val="0070C0"/>
                </a:solidFill>
              </a:rPr>
              <a:t>i </a:t>
            </a:r>
            <a:r>
              <a:rPr lang="pl-PL" sz="2000" b="1" dirty="0">
                <a:solidFill>
                  <a:srgbClr val="0070C0"/>
                </a:solidFill>
              </a:rPr>
              <a:t>kontrolu kvalitete (QA / </a:t>
            </a:r>
            <a:r>
              <a:rPr lang="pl-PL" sz="2000" b="1" dirty="0" smtClean="0">
                <a:solidFill>
                  <a:srgbClr val="0070C0"/>
                </a:solidFill>
              </a:rPr>
              <a:t>QC) </a:t>
            </a:r>
            <a:r>
              <a:rPr lang="pl-PL" sz="2000" b="1" dirty="0">
                <a:solidFill>
                  <a:srgbClr val="0070C0"/>
                </a:solidFill>
              </a:rPr>
              <a:t>za cijeli AURN</a:t>
            </a:r>
            <a:r>
              <a:rPr lang="pl-PL" sz="2000" dirty="0">
                <a:solidFill>
                  <a:srgbClr val="0070C0"/>
                </a:solidFill>
              </a:rPr>
              <a:t>.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Odgovornost </a:t>
            </a:r>
            <a:r>
              <a:rPr lang="pl-PL" sz="2000" dirty="0">
                <a:solidFill>
                  <a:srgbClr val="0070C0"/>
                </a:solidFill>
              </a:rPr>
              <a:t>za djelovanje pojedinih </a:t>
            </a:r>
            <a:r>
              <a:rPr lang="pl-PL" sz="2000" dirty="0" smtClean="0">
                <a:solidFill>
                  <a:srgbClr val="0070C0"/>
                </a:solidFill>
              </a:rPr>
              <a:t>mjernih </a:t>
            </a:r>
            <a:r>
              <a:rPr lang="pl-PL" sz="2000" dirty="0">
                <a:solidFill>
                  <a:srgbClr val="0070C0"/>
                </a:solidFill>
              </a:rPr>
              <a:t>mjesta dodjeljuje se lokalnim organizacijama, kao što su lokalna uprava nadležna za zaštitu okoliša s odgovarajućim iskustvom na terenu. </a:t>
            </a:r>
            <a:endParaRPr lang="pl-PL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Kalibracijske plinove </a:t>
            </a:r>
            <a:r>
              <a:rPr lang="pl-PL" sz="2000" dirty="0">
                <a:solidFill>
                  <a:srgbClr val="0070C0"/>
                </a:solidFill>
              </a:rPr>
              <a:t>za mrežu </a:t>
            </a:r>
            <a:r>
              <a:rPr lang="pl-PL" sz="2000" dirty="0" smtClean="0">
                <a:solidFill>
                  <a:srgbClr val="0070C0"/>
                </a:solidFill>
              </a:rPr>
              <a:t>isporučuje </a:t>
            </a:r>
            <a:r>
              <a:rPr lang="pl-PL" sz="2000" b="1" dirty="0">
                <a:solidFill>
                  <a:srgbClr val="0070C0"/>
                </a:solidFill>
              </a:rPr>
              <a:t>Air Liquide Ltd</a:t>
            </a:r>
            <a:r>
              <a:rPr lang="pl-PL" sz="2000" dirty="0">
                <a:solidFill>
                  <a:srgbClr val="0070C0"/>
                </a:solidFill>
              </a:rPr>
              <a:t> i dobivaju UKAS certifikat o umjeravanju tvrtke Ricardo Energy &amp; Environment</a:t>
            </a:r>
            <a:r>
              <a:rPr lang="pl-PL" sz="2000" dirty="0" smtClean="0">
                <a:solidFill>
                  <a:srgbClr val="0070C0"/>
                </a:solidFill>
              </a:rPr>
              <a:t>.</a:t>
            </a:r>
          </a:p>
          <a:p>
            <a:pPr marL="0" lvl="1">
              <a:spcBef>
                <a:spcPct val="20000"/>
              </a:spcBef>
            </a:pPr>
            <a:endParaRPr lang="pl-PL" sz="2000" b="1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endParaRPr lang="pl-PL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endParaRPr lang="pl-PL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470100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10.3 PRIMJER IMPLEMENTACIJE EU PROPISA U UK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8136" y="2058803"/>
            <a:ext cx="855201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000" b="1" dirty="0" smtClean="0">
                <a:solidFill>
                  <a:srgbClr val="0070C0"/>
                </a:solidFill>
              </a:rPr>
              <a:t>Glavni </a:t>
            </a:r>
            <a:r>
              <a:rPr lang="pl-PL" sz="2000" b="1" dirty="0">
                <a:solidFill>
                  <a:srgbClr val="0070C0"/>
                </a:solidFill>
              </a:rPr>
              <a:t>ciljevi mreže su: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Provjera statusa standarda i ciljeva kakvoće zraka (sukladno Direktivama);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Informiranje javnosti o kvaliteti zraka;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Pružanje informacija o kvaliteti zraka lokalnoj upravi radi revizije i procje u okviru Strategije kvalitete zraka u Ujedinjenom Kraljevstvu;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Utvrđivanje dugoročnih trendova koncentracija onečišćenja zraka; i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Procjena učinkovitosti politika radi kontrole onečišćenja</a:t>
            </a:r>
            <a:r>
              <a:rPr lang="pl-PL" sz="2000" dirty="0" smtClean="0">
                <a:solidFill>
                  <a:srgbClr val="0070C0"/>
                </a:solidFill>
              </a:rPr>
              <a:t>.</a:t>
            </a:r>
            <a:endParaRPr lang="pl-PL" sz="2000" dirty="0">
              <a:solidFill>
                <a:srgbClr val="0070C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68136" y="1502166"/>
            <a:ext cx="74527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>
                <a:solidFill>
                  <a:srgbClr val="1F497D"/>
                </a:solidFill>
              </a:rPr>
              <a:t>Automatska urbana i ruralna mreža (AURN)</a:t>
            </a:r>
          </a:p>
        </p:txBody>
      </p:sp>
    </p:spTree>
    <p:extLst>
      <p:ext uri="{BB962C8B-B14F-4D97-AF65-F5344CB8AC3E}">
        <p14:creationId xmlns:p14="http://schemas.microsoft.com/office/powerpoint/2010/main" val="977368623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10.3 PRIMJER IMPLEMENTACIJE EU PROPISA U UK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1814" y="1460602"/>
            <a:ext cx="883918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>
                <a:solidFill>
                  <a:srgbClr val="1F497D"/>
                </a:solidFill>
              </a:rPr>
              <a:t>Automatska urbana i ruralna mreža (AURN)</a:t>
            </a:r>
          </a:p>
          <a:p>
            <a:pPr marL="0" lvl="1">
              <a:spcBef>
                <a:spcPct val="20000"/>
              </a:spcBef>
            </a:pPr>
            <a:r>
              <a:rPr lang="pl-PL" sz="2000" b="1" dirty="0" smtClean="0">
                <a:solidFill>
                  <a:srgbClr val="0070C0"/>
                </a:solidFill>
              </a:rPr>
              <a:t>Podaci </a:t>
            </a:r>
            <a:r>
              <a:rPr lang="pl-PL" sz="2000" b="1" dirty="0">
                <a:solidFill>
                  <a:srgbClr val="0070C0"/>
                </a:solidFill>
              </a:rPr>
              <a:t>iz AURN-a koriste se za</a:t>
            </a:r>
            <a:r>
              <a:rPr lang="pl-PL" sz="2000" dirty="0">
                <a:solidFill>
                  <a:srgbClr val="0070C0"/>
                </a:solidFill>
              </a:rPr>
              <a:t>: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Izvješćivanje Europske Komisije prema Direktivama </a:t>
            </a:r>
            <a:r>
              <a:rPr lang="pl-PL" sz="2000" dirty="0">
                <a:solidFill>
                  <a:srgbClr val="0070C0"/>
                </a:solidFill>
              </a:rPr>
              <a:t>o </a:t>
            </a:r>
            <a:r>
              <a:rPr lang="pl-PL" sz="2000" dirty="0" smtClean="0">
                <a:solidFill>
                  <a:srgbClr val="0070C0"/>
                </a:solidFill>
              </a:rPr>
              <a:t>kvaliteti zraka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Usporedba s ciljevima </a:t>
            </a:r>
            <a:r>
              <a:rPr lang="pl-PL" sz="2000" dirty="0" smtClean="0">
                <a:solidFill>
                  <a:srgbClr val="0070C0"/>
                </a:solidFill>
              </a:rPr>
              <a:t>kvalitete </a:t>
            </a:r>
            <a:r>
              <a:rPr lang="pl-PL" sz="2000" dirty="0">
                <a:solidFill>
                  <a:srgbClr val="0070C0"/>
                </a:solidFill>
              </a:rPr>
              <a:t>zraka kao što je navedeno u Strategiji </a:t>
            </a:r>
            <a:r>
              <a:rPr lang="pl-PL" sz="2000" dirty="0" smtClean="0">
                <a:solidFill>
                  <a:srgbClr val="0070C0"/>
                </a:solidFill>
              </a:rPr>
              <a:t>kvalitete zraka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Informiranje javnosti putem biltena o </a:t>
            </a:r>
            <a:r>
              <a:rPr lang="pl-PL" sz="2000" dirty="0" smtClean="0">
                <a:solidFill>
                  <a:srgbClr val="0070C0"/>
                </a:solidFill>
              </a:rPr>
              <a:t>kvaliteti zraka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Prognoze </a:t>
            </a:r>
            <a:r>
              <a:rPr lang="pl-PL" sz="2000" dirty="0">
                <a:solidFill>
                  <a:srgbClr val="0070C0"/>
                </a:solidFill>
              </a:rPr>
              <a:t>budućih razina kvalitete </a:t>
            </a:r>
            <a:r>
              <a:rPr lang="pl-PL" sz="2000" dirty="0" smtClean="0">
                <a:solidFill>
                  <a:srgbClr val="0070C0"/>
                </a:solidFill>
              </a:rPr>
              <a:t>zraka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Razvoj politike za </a:t>
            </a:r>
            <a:r>
              <a:rPr lang="pl-PL" sz="2000" dirty="0" smtClean="0">
                <a:solidFill>
                  <a:srgbClr val="0070C0"/>
                </a:solidFill>
              </a:rPr>
              <a:t>zaštitu ljudskog zdravlja </a:t>
            </a:r>
            <a:r>
              <a:rPr lang="pl-PL" sz="2000" dirty="0">
                <a:solidFill>
                  <a:srgbClr val="0070C0"/>
                </a:solidFill>
              </a:rPr>
              <a:t>i </a:t>
            </a:r>
            <a:r>
              <a:rPr lang="pl-PL" sz="2000" dirty="0" smtClean="0">
                <a:solidFill>
                  <a:srgbClr val="0070C0"/>
                </a:solidFill>
              </a:rPr>
              <a:t>ekosustava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Za potrebe EMEP-a (European Monitoring &amp; Evluation Programme)</a:t>
            </a:r>
            <a:endParaRPr lang="pl-PL" sz="2000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Nacionalne pokazatelje </a:t>
            </a:r>
            <a:r>
              <a:rPr lang="pl-PL" sz="2000" dirty="0">
                <a:solidFill>
                  <a:srgbClr val="0070C0"/>
                </a:solidFill>
              </a:rPr>
              <a:t>o kvaliteti </a:t>
            </a:r>
            <a:r>
              <a:rPr lang="pl-PL" sz="2000" dirty="0" smtClean="0">
                <a:solidFill>
                  <a:srgbClr val="0070C0"/>
                </a:solidFill>
              </a:rPr>
              <a:t>okoliša</a:t>
            </a:r>
          </a:p>
        </p:txBody>
      </p:sp>
    </p:spTree>
    <p:extLst>
      <p:ext uri="{BB962C8B-B14F-4D97-AF65-F5344CB8AC3E}">
        <p14:creationId xmlns:p14="http://schemas.microsoft.com/office/powerpoint/2010/main" val="974967825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3206" y="1466711"/>
            <a:ext cx="8930937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 smtClean="0">
                <a:solidFill>
                  <a:srgbClr val="1F497D"/>
                </a:solidFill>
              </a:rPr>
              <a:t>Zakon </a:t>
            </a:r>
            <a:r>
              <a:rPr lang="pl-PL" sz="2400" b="1" dirty="0">
                <a:solidFill>
                  <a:srgbClr val="1F497D"/>
                </a:solidFill>
              </a:rPr>
              <a:t>o zaštiti zraka </a:t>
            </a:r>
            <a:r>
              <a:rPr lang="pl-PL" sz="2000" dirty="0">
                <a:solidFill>
                  <a:srgbClr val="0070C0"/>
                </a:solidFill>
              </a:rPr>
              <a:t>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dirty="0">
                <a:hlinkClick r:id="rId4"/>
              </a:rPr>
              <a:t>130/11</a:t>
            </a:r>
            <a:r>
              <a:rPr lang="hr-BA" sz="2000" dirty="0"/>
              <a:t>, </a:t>
            </a:r>
            <a:r>
              <a:rPr lang="hr-BA" sz="2000" dirty="0">
                <a:hlinkClick r:id="rId5"/>
              </a:rPr>
              <a:t>47/14</a:t>
            </a:r>
            <a:r>
              <a:rPr lang="hr-BA" sz="2000" dirty="0"/>
              <a:t>, </a:t>
            </a:r>
            <a:r>
              <a:rPr lang="hr-BA" sz="2000" u="sng" dirty="0">
                <a:hlinkClick r:id="rId6"/>
              </a:rPr>
              <a:t>61/17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Područje </a:t>
            </a:r>
            <a:r>
              <a:rPr lang="hr-BA" sz="2000" dirty="0">
                <a:solidFill>
                  <a:srgbClr val="0070C0"/>
                </a:solidFill>
              </a:rPr>
              <a:t>zaštite zraka u Republici </a:t>
            </a:r>
            <a:r>
              <a:rPr lang="hr-BA" sz="2000" dirty="0" smtClean="0">
                <a:solidFill>
                  <a:srgbClr val="0070C0"/>
                </a:solidFill>
              </a:rPr>
              <a:t>Hrvatskoj (RH), a time i područje praćenja kvalitete zraka regulirano </a:t>
            </a:r>
            <a:r>
              <a:rPr lang="hr-BA" sz="2000" dirty="0">
                <a:solidFill>
                  <a:srgbClr val="0070C0"/>
                </a:solidFill>
              </a:rPr>
              <a:t>je </a:t>
            </a:r>
            <a:r>
              <a:rPr lang="hr-BA" sz="2000" dirty="0" smtClean="0">
                <a:solidFill>
                  <a:srgbClr val="0070C0"/>
                </a:solidFill>
              </a:rPr>
              <a:t>„</a:t>
            </a:r>
            <a:r>
              <a:rPr lang="hr-BA" sz="2000" dirty="0">
                <a:solidFill>
                  <a:srgbClr val="0070C0"/>
                </a:solidFill>
              </a:rPr>
              <a:t>Zakonom o zaštiti zraka“ te </a:t>
            </a:r>
            <a:r>
              <a:rPr lang="hr-BA" sz="2000" dirty="0" smtClean="0">
                <a:solidFill>
                  <a:srgbClr val="0070C0"/>
                </a:solidFill>
              </a:rPr>
              <a:t>podzakonskim propisima koji </a:t>
            </a:r>
            <a:r>
              <a:rPr lang="hr-BA" sz="2000" dirty="0">
                <a:solidFill>
                  <a:srgbClr val="0070C0"/>
                </a:solidFill>
              </a:rPr>
              <a:t>su usklađeni sa propisima Europske Unije (EU</a:t>
            </a:r>
            <a:r>
              <a:rPr lang="hr-BA" sz="2000" dirty="0" smtClean="0">
                <a:solidFill>
                  <a:srgbClr val="0070C0"/>
                </a:solidFill>
              </a:rPr>
              <a:t>), </a:t>
            </a:r>
            <a:r>
              <a:rPr lang="hr-BA" sz="2000" dirty="0">
                <a:solidFill>
                  <a:srgbClr val="0070C0"/>
                </a:solidFill>
              </a:rPr>
              <a:t>kao i </a:t>
            </a:r>
            <a:r>
              <a:rPr lang="hr-BA" sz="2000" dirty="0" smtClean="0">
                <a:solidFill>
                  <a:srgbClr val="0070C0"/>
                </a:solidFill>
              </a:rPr>
              <a:t>sa međunarodnim </a:t>
            </a:r>
            <a:r>
              <a:rPr lang="hr-BA" sz="2000" dirty="0">
                <a:solidFill>
                  <a:srgbClr val="0070C0"/>
                </a:solidFill>
              </a:rPr>
              <a:t>ugovorima koje je potpisala </a:t>
            </a:r>
            <a:r>
              <a:rPr lang="hr-BA" sz="2000" dirty="0" smtClean="0">
                <a:solidFill>
                  <a:srgbClr val="0070C0"/>
                </a:solidFill>
              </a:rPr>
              <a:t>RH. </a:t>
            </a: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Zakon </a:t>
            </a:r>
            <a:r>
              <a:rPr lang="hr-BA" sz="2000" dirty="0">
                <a:solidFill>
                  <a:srgbClr val="0070C0"/>
                </a:solidFill>
              </a:rPr>
              <a:t>o zaštiti </a:t>
            </a:r>
            <a:r>
              <a:rPr lang="hr-BA" sz="2000" dirty="0" smtClean="0">
                <a:solidFill>
                  <a:srgbClr val="0070C0"/>
                </a:solidFill>
              </a:rPr>
              <a:t>zraka je najviši </a:t>
            </a:r>
            <a:r>
              <a:rPr lang="hr-BA" sz="2000" dirty="0">
                <a:solidFill>
                  <a:srgbClr val="0070C0"/>
                </a:solidFill>
              </a:rPr>
              <a:t>regulatorni akt na području zaštite </a:t>
            </a:r>
            <a:r>
              <a:rPr lang="hr-BA" sz="2000" dirty="0" smtClean="0">
                <a:solidFill>
                  <a:srgbClr val="0070C0"/>
                </a:solidFill>
              </a:rPr>
              <a:t>zraka, a sadržan je od tri zakona </a:t>
            </a:r>
            <a:r>
              <a:rPr lang="hr-BA" sz="2000" dirty="0">
                <a:solidFill>
                  <a:srgbClr val="0070C0"/>
                </a:solidFill>
              </a:rPr>
              <a:t>donesena </a:t>
            </a:r>
            <a:r>
              <a:rPr lang="hr-BA" sz="2000" dirty="0" smtClean="0">
                <a:solidFill>
                  <a:srgbClr val="0070C0"/>
                </a:solidFill>
              </a:rPr>
              <a:t>2011. </a:t>
            </a:r>
            <a:r>
              <a:rPr lang="hr-BA" sz="2000" dirty="0">
                <a:solidFill>
                  <a:srgbClr val="0070C0"/>
                </a:solidFill>
              </a:rPr>
              <a:t>(„Zakon o zaštiti zraka“ NN </a:t>
            </a:r>
            <a:r>
              <a:rPr lang="hr-BA" sz="2000" dirty="0" smtClean="0">
                <a:solidFill>
                  <a:srgbClr val="0070C0"/>
                </a:solidFill>
              </a:rPr>
              <a:t>130/11), 2014. </a:t>
            </a:r>
            <a:r>
              <a:rPr lang="hr-BA" sz="2000" dirty="0">
                <a:solidFill>
                  <a:srgbClr val="0070C0"/>
                </a:solidFill>
              </a:rPr>
              <a:t>(„Zakon o izmjenama i dopunama zakona o zaštiti zraka“ NN </a:t>
            </a:r>
            <a:r>
              <a:rPr lang="hr-BA" sz="2000" dirty="0" smtClean="0">
                <a:solidFill>
                  <a:srgbClr val="0070C0"/>
                </a:solidFill>
              </a:rPr>
              <a:t>47/14) godine i 2017. </a:t>
            </a:r>
            <a:r>
              <a:rPr lang="hr-BA" sz="2000" dirty="0">
                <a:solidFill>
                  <a:srgbClr val="0070C0"/>
                </a:solidFill>
              </a:rPr>
              <a:t>(„Zakon o izmjenama i dopunama zakona o zaštiti zraka“ NN </a:t>
            </a:r>
            <a:r>
              <a:rPr lang="hr-BA" sz="2000" dirty="0" smtClean="0">
                <a:solidFill>
                  <a:srgbClr val="0070C0"/>
                </a:solidFill>
              </a:rPr>
              <a:t>61/17) godine.</a:t>
            </a:r>
            <a:endParaRPr lang="hr-BA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Ustavna </a:t>
            </a:r>
            <a:r>
              <a:rPr lang="hr-BA" sz="2000" dirty="0">
                <a:solidFill>
                  <a:srgbClr val="0070C0"/>
                </a:solidFill>
              </a:rPr>
              <a:t>osnova za donošenje Zakona o zaštiti zraka sadržana je u odredbi članka 2. stavka 4. Ustava Republike Hrvatske</a:t>
            </a:r>
            <a:r>
              <a:rPr lang="hr-BA" sz="2000" dirty="0" smtClean="0">
                <a:solidFill>
                  <a:srgbClr val="0070C0"/>
                </a:solidFill>
              </a:rPr>
              <a:t>.</a:t>
            </a:r>
          </a:p>
          <a:p>
            <a:pPr marL="0" lvl="1">
              <a:spcBef>
                <a:spcPct val="20000"/>
              </a:spcBef>
            </a:pPr>
            <a:endParaRPr lang="hr-BA" sz="2000" dirty="0" smtClean="0">
              <a:solidFill>
                <a:srgbClr val="FF000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b="1" dirty="0">
                <a:solidFill>
                  <a:srgbClr val="0070C0"/>
                </a:solidFill>
              </a:rPr>
              <a:t>Svi propisi se mogu pronaći na stranicama Ministarstva na poveznici </a:t>
            </a:r>
            <a:r>
              <a:rPr lang="hr-BA" sz="2000" dirty="0">
                <a:solidFill>
                  <a:srgbClr val="FF0000"/>
                </a:solidFill>
                <a:hlinkClick r:id="rId7"/>
              </a:rPr>
              <a:t>http://</a:t>
            </a:r>
            <a:r>
              <a:rPr lang="hr-BA" sz="2000" dirty="0" smtClean="0">
                <a:solidFill>
                  <a:srgbClr val="FF0000"/>
                </a:solidFill>
                <a:hlinkClick r:id="rId7"/>
              </a:rPr>
              <a:t>www.mzoip.hr/hr/okolis/propisi-i-medunarodni-ugovorixxxxx.html</a:t>
            </a:r>
            <a:endParaRPr lang="hr-BA" sz="20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326556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10.3 PRIMJER IMPLEMENTACIJE EU PROPISA U UK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7226" y="1319285"/>
            <a:ext cx="86445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>
                <a:solidFill>
                  <a:srgbClr val="1F497D"/>
                </a:solidFill>
              </a:rPr>
              <a:t>Automatska urbana i ruralna mreža (AURN</a:t>
            </a:r>
            <a:r>
              <a:rPr lang="pl-PL" sz="2800" b="1" dirty="0" smtClean="0">
                <a:solidFill>
                  <a:srgbClr val="1F497D"/>
                </a:solidFill>
              </a:rPr>
              <a:t>)</a:t>
            </a:r>
            <a:endParaRPr lang="pl-PL" sz="2800" b="1" dirty="0">
              <a:solidFill>
                <a:srgbClr val="1F497D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3607" y="1792794"/>
            <a:ext cx="5230281" cy="475744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226" y="2164451"/>
            <a:ext cx="3551465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000" dirty="0">
                <a:solidFill>
                  <a:srgbClr val="0070C0"/>
                </a:solidFill>
              </a:rPr>
              <a:t>Interaktivna </a:t>
            </a:r>
            <a:r>
              <a:rPr lang="pl-PL" sz="2000" dirty="0" smtClean="0">
                <a:solidFill>
                  <a:srgbClr val="0070C0"/>
                </a:solidFill>
              </a:rPr>
              <a:t>stranica </a:t>
            </a:r>
            <a:r>
              <a:rPr lang="pl-PL" sz="2000" dirty="0">
                <a:solidFill>
                  <a:srgbClr val="0070C0"/>
                </a:solidFill>
              </a:rPr>
              <a:t>pruža interaktivni pregled </a:t>
            </a:r>
            <a:r>
              <a:rPr lang="pl-PL" sz="2000" dirty="0" smtClean="0">
                <a:solidFill>
                  <a:srgbClr val="0070C0"/>
                </a:solidFill>
              </a:rPr>
              <a:t>AURN </a:t>
            </a:r>
            <a:r>
              <a:rPr lang="pl-PL" sz="2000" dirty="0">
                <a:solidFill>
                  <a:srgbClr val="0070C0"/>
                </a:solidFill>
              </a:rPr>
              <a:t>mreže s vezama na informacije o web-lokaciji i najnovijim </a:t>
            </a:r>
            <a:r>
              <a:rPr lang="pl-PL" sz="2000" dirty="0" smtClean="0">
                <a:solidFill>
                  <a:srgbClr val="0070C0"/>
                </a:solidFill>
              </a:rPr>
              <a:t>podacima (</a:t>
            </a:r>
            <a:r>
              <a:rPr lang="pl-PL" sz="2000" dirty="0">
                <a:solidFill>
                  <a:srgbClr val="0070C0"/>
                </a:solidFill>
              </a:rPr>
              <a:t>trenutnim </a:t>
            </a:r>
            <a:r>
              <a:rPr lang="pl-PL" sz="2000" dirty="0" smtClean="0">
                <a:solidFill>
                  <a:srgbClr val="0070C0"/>
                </a:solidFill>
              </a:rPr>
              <a:t>koncentracijama) na </a:t>
            </a:r>
            <a:r>
              <a:rPr lang="pl-PL" sz="2000" dirty="0">
                <a:solidFill>
                  <a:srgbClr val="0070C0"/>
                </a:solidFill>
              </a:rPr>
              <a:t>poveznici: </a:t>
            </a:r>
          </a:p>
          <a:p>
            <a:pPr marL="0" lvl="1">
              <a:spcBef>
                <a:spcPct val="20000"/>
              </a:spcBef>
            </a:pPr>
            <a:r>
              <a:rPr lang="pl-PL" sz="2000" dirty="0">
                <a:solidFill>
                  <a:srgbClr val="0070C0"/>
                </a:solidFill>
                <a:hlinkClick r:id="rId5"/>
              </a:rPr>
              <a:t>https://uk-air.defra.gov.uk/interactive-map</a:t>
            </a:r>
            <a:endParaRPr lang="pl-PL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endParaRPr lang="pl-PL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5508466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10.3 PRIMJER IMPLEMENTACIJE EU PROPISA U UK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7226" y="1319285"/>
            <a:ext cx="8960396" cy="3711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800" b="1" dirty="0">
                <a:solidFill>
                  <a:srgbClr val="1F497D"/>
                </a:solidFill>
              </a:rPr>
              <a:t>Automatska urbana i ruralna mreža (AURN)</a:t>
            </a:r>
          </a:p>
          <a:p>
            <a:pPr marL="0" lvl="1">
              <a:spcBef>
                <a:spcPct val="20000"/>
              </a:spcBef>
            </a:pPr>
            <a:endParaRPr lang="pl-PL" sz="2000" b="1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b="1" dirty="0">
                <a:solidFill>
                  <a:srgbClr val="0070C0"/>
                </a:solidFill>
              </a:rPr>
              <a:t>Metode praćenja </a:t>
            </a:r>
            <a:r>
              <a:rPr lang="pl-PL" sz="2000" dirty="0">
                <a:solidFill>
                  <a:srgbClr val="0070C0"/>
                </a:solidFill>
              </a:rPr>
              <a:t>unutar AURN-a su opisane na poveznici: </a:t>
            </a:r>
          </a:p>
          <a:p>
            <a:pPr marL="0" lvl="1">
              <a:spcBef>
                <a:spcPct val="20000"/>
              </a:spcBef>
            </a:pPr>
            <a:r>
              <a:rPr lang="pl-PL" sz="2000" dirty="0">
                <a:solidFill>
                  <a:srgbClr val="0070C0"/>
                </a:solidFill>
                <a:hlinkClick r:id="rId4"/>
              </a:rPr>
              <a:t>https://uk-air.defra.gov.uk/networks/monitoring-methods?view=eu-standards</a:t>
            </a:r>
            <a:endParaRPr lang="pl-PL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endParaRPr lang="pl-PL" sz="2000" b="1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b="1" dirty="0" smtClean="0">
                <a:solidFill>
                  <a:srgbClr val="0070C0"/>
                </a:solidFill>
              </a:rPr>
              <a:t>Provjera podataka i validacija </a:t>
            </a:r>
          </a:p>
          <a:p>
            <a:pPr marL="0" lvl="1">
              <a:spcBef>
                <a:spcPct val="20000"/>
              </a:spcBef>
            </a:pPr>
            <a:r>
              <a:rPr lang="pl-PL" sz="2000" dirty="0" smtClean="0">
                <a:solidFill>
                  <a:srgbClr val="0070C0"/>
                </a:solidFill>
              </a:rPr>
              <a:t>opisani </a:t>
            </a:r>
            <a:r>
              <a:rPr lang="pl-PL" sz="2000" dirty="0">
                <a:solidFill>
                  <a:srgbClr val="0070C0"/>
                </a:solidFill>
              </a:rPr>
              <a:t>su </a:t>
            </a:r>
            <a:r>
              <a:rPr lang="pl-PL" sz="2000" dirty="0" smtClean="0">
                <a:solidFill>
                  <a:srgbClr val="0070C0"/>
                </a:solidFill>
              </a:rPr>
              <a:t>dokumentu </a:t>
            </a:r>
            <a:r>
              <a:rPr lang="pl-PL" sz="2000" b="1" dirty="0">
                <a:solidFill>
                  <a:srgbClr val="0070C0"/>
                </a:solidFill>
              </a:rPr>
              <a:t>Proces provjere podataka i proces </a:t>
            </a:r>
            <a:r>
              <a:rPr lang="pl-PL" sz="2000" b="1" dirty="0" smtClean="0">
                <a:solidFill>
                  <a:srgbClr val="0070C0"/>
                </a:solidFill>
              </a:rPr>
              <a:t>ratifikacije </a:t>
            </a:r>
            <a:r>
              <a:rPr lang="pl-PL" sz="2000" dirty="0" smtClean="0">
                <a:solidFill>
                  <a:srgbClr val="0070C0"/>
                </a:solidFill>
              </a:rPr>
              <a:t>(</a:t>
            </a:r>
            <a:r>
              <a:rPr lang="pl-PL" sz="2000" dirty="0">
                <a:solidFill>
                  <a:srgbClr val="0070C0"/>
                </a:solidFill>
              </a:rPr>
              <a:t>PDF</a:t>
            </a:r>
            <a:r>
              <a:rPr lang="pl-PL" sz="2000" dirty="0" smtClean="0">
                <a:solidFill>
                  <a:srgbClr val="0070C0"/>
                </a:solidFill>
              </a:rPr>
              <a:t>) koji sadrži više informacija o postupku provjere podataka i ratifikacije </a:t>
            </a:r>
            <a:r>
              <a:rPr lang="pl-PL" sz="2000" dirty="0">
                <a:solidFill>
                  <a:srgbClr val="0070C0"/>
                </a:solidFill>
              </a:rPr>
              <a:t>na </a:t>
            </a:r>
            <a:r>
              <a:rPr lang="pl-PL" sz="2000" dirty="0" smtClean="0">
                <a:solidFill>
                  <a:srgbClr val="0070C0"/>
                </a:solidFill>
              </a:rPr>
              <a:t>poveznici:</a:t>
            </a:r>
          </a:p>
          <a:p>
            <a:pPr marL="0" lvl="1">
              <a:spcBef>
                <a:spcPct val="20000"/>
              </a:spcBef>
            </a:pPr>
            <a:r>
              <a:rPr lang="pl-PL" sz="1600" dirty="0">
                <a:solidFill>
                  <a:srgbClr val="0070C0"/>
                </a:solidFill>
                <a:hlinkClick r:id="rId5"/>
              </a:rPr>
              <a:t>https://</a:t>
            </a:r>
            <a:r>
              <a:rPr lang="pl-PL" sz="1600" dirty="0" smtClean="0">
                <a:solidFill>
                  <a:srgbClr val="0070C0"/>
                </a:solidFill>
                <a:hlinkClick r:id="rId5"/>
              </a:rPr>
              <a:t>uk-air.defra.gov.uk/assets/documents/Data_Validation_and_Ratification_Process_Apr_2017.pdf</a:t>
            </a:r>
            <a:endParaRPr lang="pl-PL" sz="16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endParaRPr lang="pl-PL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30055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PRIMJERI ORGANIZACIJE DRŽAVNIH MREŽA DRUGIH 	ZEMALJA EU 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239" y="2136954"/>
            <a:ext cx="8229975" cy="3837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960" y="2430109"/>
            <a:ext cx="3110774" cy="324331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92165" y="1362234"/>
            <a:ext cx="894376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000" b="1" dirty="0" smtClean="0">
                <a:solidFill>
                  <a:srgbClr val="0070C0"/>
                </a:solidFill>
              </a:rPr>
              <a:t>Zone za praćenje kvalitete zraka u Europi  - </a:t>
            </a:r>
            <a:r>
              <a:rPr lang="pl-PL" sz="2000" dirty="0" smtClean="0">
                <a:solidFill>
                  <a:srgbClr val="0070C0"/>
                </a:solidFill>
              </a:rPr>
              <a:t>sve zone za praćenje kvalitete zraka u EU mogu se pronaći na poveznici: </a:t>
            </a:r>
            <a:r>
              <a:rPr lang="pl-PL" sz="2000" dirty="0" smtClean="0">
                <a:solidFill>
                  <a:srgbClr val="0070C0"/>
                </a:solidFill>
                <a:hlinkClick r:id="rId6"/>
              </a:rPr>
              <a:t>http</a:t>
            </a:r>
            <a:r>
              <a:rPr lang="pl-PL" sz="2000" dirty="0">
                <a:solidFill>
                  <a:srgbClr val="0070C0"/>
                </a:solidFill>
                <a:hlinkClick r:id="rId6"/>
              </a:rPr>
              <a:t>://maps.eea.europa.eu/wab/AirQualityZones</a:t>
            </a:r>
            <a:r>
              <a:rPr lang="pl-PL" sz="2000" dirty="0" smtClean="0">
                <a:solidFill>
                  <a:srgbClr val="0070C0"/>
                </a:solidFill>
                <a:hlinkClick r:id="rId6"/>
              </a:rPr>
              <a:t>/</a:t>
            </a:r>
            <a:endParaRPr lang="pl-PL" sz="2400" b="1" dirty="0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827925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PRIMJERI ORGANIZACIJE DRŽAVNIH MREŽA DRUGIH 	ZEMALJA EU 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2166" y="1362234"/>
            <a:ext cx="8930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>
                <a:solidFill>
                  <a:srgbClr val="1F497D"/>
                </a:solidFill>
              </a:rPr>
              <a:t>Slovenija </a:t>
            </a:r>
          </a:p>
        </p:txBody>
      </p:sp>
      <p:pic>
        <p:nvPicPr>
          <p:cNvPr id="13" name="Picture 7"/>
          <p:cNvPicPr>
            <a:picLocks noGrp="1" noChangeAspect="1" noChangeArrowheads="1"/>
          </p:cNvPicPr>
          <p:nvPr>
            <p:ph sz="quarter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166" y="2338626"/>
            <a:ext cx="5599112" cy="3962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1"/>
          <p:cNvPicPr>
            <a:picLocks noGrp="1" noChangeAspect="1" noChangeArrowheads="1"/>
          </p:cNvPicPr>
          <p:nvPr>
            <p:ph sz="quarter" idx="429496729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813470" y="4038994"/>
            <a:ext cx="2884487" cy="20399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254247" y="1899503"/>
            <a:ext cx="79835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/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(SO</a:t>
            </a:r>
            <a:r>
              <a:rPr lang="sl-SI" altLang="sr-Latn-RS" sz="2000" b="1" baseline="-25000" dirty="0">
                <a:solidFill>
                  <a:srgbClr val="0070C0"/>
                </a:solidFill>
                <a:latin typeface="+mn-lt"/>
              </a:rPr>
              <a:t>2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, NO</a:t>
            </a:r>
            <a:r>
              <a:rPr lang="sl-SI" altLang="sr-Latn-RS" sz="2000" b="1" baseline="-25000" dirty="0">
                <a:solidFill>
                  <a:srgbClr val="0070C0"/>
                </a:solidFill>
                <a:latin typeface="+mn-lt"/>
              </a:rPr>
              <a:t>2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, NO</a:t>
            </a:r>
            <a:r>
              <a:rPr lang="sl-SI" altLang="sr-Latn-RS" sz="2000" b="1" baseline="-25000" dirty="0">
                <a:solidFill>
                  <a:srgbClr val="0070C0"/>
                </a:solidFill>
                <a:latin typeface="+mn-lt"/>
              </a:rPr>
              <a:t>x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, O</a:t>
            </a:r>
            <a:r>
              <a:rPr lang="sl-SI" altLang="sr-Latn-RS" sz="2000" b="1" baseline="-25000" dirty="0">
                <a:solidFill>
                  <a:srgbClr val="0070C0"/>
                </a:solidFill>
                <a:latin typeface="+mn-lt"/>
              </a:rPr>
              <a:t>3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, PM</a:t>
            </a:r>
            <a:r>
              <a:rPr lang="sl-SI" altLang="sr-Latn-RS" sz="2000" b="1" baseline="-25000" dirty="0">
                <a:solidFill>
                  <a:srgbClr val="0070C0"/>
                </a:solidFill>
                <a:latin typeface="+mn-lt"/>
              </a:rPr>
              <a:t>10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, PM</a:t>
            </a:r>
            <a:r>
              <a:rPr lang="sl-SI" altLang="sr-Latn-RS" sz="2000" b="1" baseline="-25000" dirty="0">
                <a:solidFill>
                  <a:srgbClr val="0070C0"/>
                </a:solidFill>
                <a:latin typeface="+mn-lt"/>
              </a:rPr>
              <a:t>2,5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, C</a:t>
            </a:r>
            <a:r>
              <a:rPr lang="sl-SI" altLang="sr-Latn-RS" sz="2000" b="1" baseline="-25000" dirty="0">
                <a:solidFill>
                  <a:srgbClr val="0070C0"/>
                </a:solidFill>
                <a:latin typeface="+mn-lt"/>
              </a:rPr>
              <a:t>6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H</a:t>
            </a:r>
            <a:r>
              <a:rPr lang="sl-SI" altLang="sr-Latn-RS" sz="2000" b="1" baseline="-25000" dirty="0">
                <a:solidFill>
                  <a:srgbClr val="0070C0"/>
                </a:solidFill>
                <a:latin typeface="+mn-lt"/>
              </a:rPr>
              <a:t>6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,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benzo(a)piren)</a:t>
            </a:r>
            <a:endParaRPr lang="sl-SI" altLang="sr-Latn-RS" sz="2000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/>
        </p:nvSpPr>
        <p:spPr bwMode="auto">
          <a:xfrm>
            <a:off x="6195423" y="3585044"/>
            <a:ext cx="175240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/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(Pb, Ni, As, Cd)</a:t>
            </a:r>
          </a:p>
        </p:txBody>
      </p:sp>
    </p:spTree>
    <p:extLst>
      <p:ext uri="{BB962C8B-B14F-4D97-AF65-F5344CB8AC3E}">
        <p14:creationId xmlns:p14="http://schemas.microsoft.com/office/powerpoint/2010/main" val="196263413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PRIMJERI ORGANIZACIJE DRŽAVNIH MREŽA DRUGIH 	ZEMALJA EU 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000" b="1" dirty="0">
                <a:solidFill>
                  <a:srgbClr val="1F497D"/>
                </a:solidFill>
              </a:rPr>
              <a:t>Slovenija </a:t>
            </a:r>
          </a:p>
          <a:p>
            <a:pPr marL="0" lvl="1">
              <a:spcBef>
                <a:spcPct val="20000"/>
              </a:spcBef>
            </a:pPr>
            <a:r>
              <a:rPr lang="hr-BA" sz="2000" b="1" dirty="0" smtClean="0">
                <a:solidFill>
                  <a:srgbClr val="0070C0"/>
                </a:solidFill>
              </a:rPr>
              <a:t>Nacionalna mreža za praćenje kvalitete zraka: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18 mjernih postaja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sl-SI" altLang="sr-Latn-RS" sz="2000" dirty="0" smtClean="0">
                <a:solidFill>
                  <a:srgbClr val="0070C0"/>
                </a:solidFill>
              </a:rPr>
              <a:t>mjereni parametri: PM10 i PM2,5, NOx, SO2, CO, VOC, teški metali i PAH u PM10, ionima i OC / EC u PM2,5, Hg u zraku, meteorološki uvjeti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endParaRPr lang="hr-BA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b="1" dirty="0" smtClean="0">
                <a:solidFill>
                  <a:srgbClr val="0070C0"/>
                </a:solidFill>
              </a:rPr>
              <a:t>Nacionalna mreža za praćenje kvalitete oborina</a:t>
            </a:r>
            <a:r>
              <a:rPr lang="hr-BA" sz="2000" b="1" dirty="0" smtClean="0">
                <a:solidFill>
                  <a:srgbClr val="0070C0"/>
                </a:solidFill>
              </a:rPr>
              <a:t>: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5 mjernih postaja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sl-SI" altLang="sr-Latn-RS" sz="2000" dirty="0" smtClean="0">
                <a:solidFill>
                  <a:srgbClr val="0070C0"/>
                </a:solidFill>
              </a:rPr>
              <a:t>mjereni parametri: pH, vodljivost, iona, teški metali, PAH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endParaRPr lang="hr-BA" sz="2000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b="1" dirty="0" smtClean="0">
                <a:solidFill>
                  <a:srgbClr val="0070C0"/>
                </a:solidFill>
              </a:rPr>
              <a:t>Dodatna mreža za praćenje kvalitete zraka</a:t>
            </a:r>
            <a:r>
              <a:rPr lang="hr-BA" sz="2000" b="1" dirty="0" smtClean="0">
                <a:solidFill>
                  <a:srgbClr val="0070C0"/>
                </a:solidFill>
              </a:rPr>
              <a:t>: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oko termoenergetskih postrojenja i cementne industrije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sl-SI" altLang="sr-Latn-RS" sz="2000" dirty="0" smtClean="0">
                <a:solidFill>
                  <a:srgbClr val="0070C0"/>
                </a:solidFill>
              </a:rPr>
              <a:t>dodatna mjesta za praćenje u većim gradovima (Ljubljana, Maribor, Celje)</a:t>
            </a:r>
            <a:endParaRPr lang="hr-BA" sz="200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499713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PRIMJERI ORGANIZACIJE DRŽAVNIH MREŽA DRUGIH 	ZEMALJA EU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2166" y="1362234"/>
            <a:ext cx="8930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 smtClean="0">
                <a:solidFill>
                  <a:srgbClr val="1F497D"/>
                </a:solidFill>
              </a:rPr>
              <a:t>Slovenija - </a:t>
            </a:r>
            <a:r>
              <a:rPr lang="hr-BA" sz="2400" b="1" dirty="0" smtClean="0">
                <a:solidFill>
                  <a:srgbClr val="0070C0"/>
                </a:solidFill>
              </a:rPr>
              <a:t>Mreža </a:t>
            </a:r>
            <a:r>
              <a:rPr lang="hr-BA" sz="2400" b="1" dirty="0">
                <a:solidFill>
                  <a:srgbClr val="0070C0"/>
                </a:solidFill>
              </a:rPr>
              <a:t>za praćenje kvalitete </a:t>
            </a:r>
            <a:r>
              <a:rPr lang="hr-BA" sz="2400" b="1" dirty="0" smtClean="0">
                <a:solidFill>
                  <a:srgbClr val="0070C0"/>
                </a:solidFill>
              </a:rPr>
              <a:t>zraka</a:t>
            </a:r>
            <a:r>
              <a:rPr lang="pl-PL" sz="2400" b="1" dirty="0" smtClean="0">
                <a:solidFill>
                  <a:srgbClr val="1F497D"/>
                </a:solidFill>
              </a:rPr>
              <a:t> </a:t>
            </a:r>
            <a:endParaRPr lang="pl-PL" sz="2400" b="1" dirty="0">
              <a:solidFill>
                <a:srgbClr val="1F497D"/>
              </a:solidFill>
            </a:endParaRPr>
          </a:p>
        </p:txBody>
      </p:sp>
      <p:pic>
        <p:nvPicPr>
          <p:cNvPr id="17" name="Picture 4"/>
          <p:cNvPicPr>
            <a:picLocks noGrp="1" noChangeAspect="1" noChangeArrowheads="1"/>
          </p:cNvPicPr>
          <p:nvPr>
            <p:ph sz="quarter" idx="429496729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139" y="1725815"/>
            <a:ext cx="6620379" cy="467546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481075820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PRIMJERI ORGANIZACIJE DRŽAVNIH MREŽA DRUGIH 	ZEMALJA EU 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2166" y="1420970"/>
            <a:ext cx="893093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>
                <a:solidFill>
                  <a:srgbClr val="1F497D"/>
                </a:solidFill>
              </a:rPr>
              <a:t>Slovenija </a:t>
            </a:r>
            <a:endParaRPr lang="pl-PL" sz="2400" b="1" dirty="0" smtClean="0">
              <a:solidFill>
                <a:srgbClr val="1F497D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b="1" dirty="0">
                <a:solidFill>
                  <a:srgbClr val="0070C0"/>
                </a:solidFill>
              </a:rPr>
              <a:t>Osiguranje kvalitete / kontrola kvalitete</a:t>
            </a:r>
            <a:r>
              <a:rPr lang="hr-BA" sz="2000" b="1" dirty="0" smtClean="0">
                <a:solidFill>
                  <a:srgbClr val="0070C0"/>
                </a:solidFill>
              </a:rPr>
              <a:t>:</a:t>
            </a:r>
            <a:endParaRPr lang="hr-BA" sz="2000" b="1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Mjerenja se provode referentnim metodama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On-line mjerenja kontroliraju se dnevno, mjesečno i godišnje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Umjeravanje instrumenata provodi se </a:t>
            </a:r>
            <a:r>
              <a:rPr lang="hr-BA" sz="2000" dirty="0" smtClean="0">
                <a:solidFill>
                  <a:srgbClr val="0070C0"/>
                </a:solidFill>
              </a:rPr>
              <a:t>svaka </a:t>
            </a:r>
            <a:r>
              <a:rPr lang="hr-BA" sz="2000" dirty="0">
                <a:solidFill>
                  <a:srgbClr val="0070C0"/>
                </a:solidFill>
              </a:rPr>
              <a:t>tri mjeseca na </a:t>
            </a:r>
            <a:r>
              <a:rPr lang="hr-BA" sz="2000" dirty="0" smtClean="0">
                <a:solidFill>
                  <a:srgbClr val="0070C0"/>
                </a:solidFill>
              </a:rPr>
              <a:t>mjernom mjestu </a:t>
            </a:r>
            <a:r>
              <a:rPr lang="hr-BA" sz="2000" dirty="0">
                <a:solidFill>
                  <a:srgbClr val="0070C0"/>
                </a:solidFill>
              </a:rPr>
              <a:t>i jednom u </a:t>
            </a:r>
            <a:r>
              <a:rPr lang="hr-BA" sz="2000" dirty="0" smtClean="0">
                <a:solidFill>
                  <a:srgbClr val="0070C0"/>
                </a:solidFill>
              </a:rPr>
              <a:t>godini u kalibracijskom laboratoriju</a:t>
            </a:r>
            <a:endParaRPr lang="hr-BA" sz="2000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Laboratorij za umjeravanje je akreditiran prema ISO / IEC 17025: 2005 (O</a:t>
            </a:r>
            <a:r>
              <a:rPr lang="hr-BA" sz="2000" baseline="-25000" dirty="0">
                <a:solidFill>
                  <a:srgbClr val="0070C0"/>
                </a:solidFill>
              </a:rPr>
              <a:t>3</a:t>
            </a:r>
            <a:r>
              <a:rPr lang="hr-BA" sz="2000" dirty="0">
                <a:solidFill>
                  <a:srgbClr val="0070C0"/>
                </a:solidFill>
              </a:rPr>
              <a:t>, NO, NO</a:t>
            </a:r>
            <a:r>
              <a:rPr lang="hr-BA" sz="2000" baseline="-25000" dirty="0">
                <a:solidFill>
                  <a:srgbClr val="0070C0"/>
                </a:solidFill>
              </a:rPr>
              <a:t>2</a:t>
            </a:r>
            <a:r>
              <a:rPr lang="hr-BA" sz="2000" dirty="0">
                <a:solidFill>
                  <a:srgbClr val="0070C0"/>
                </a:solidFill>
              </a:rPr>
              <a:t>, SO</a:t>
            </a:r>
            <a:r>
              <a:rPr lang="hr-BA" sz="2000" baseline="-25000" dirty="0">
                <a:solidFill>
                  <a:srgbClr val="0070C0"/>
                </a:solidFill>
              </a:rPr>
              <a:t>2</a:t>
            </a:r>
            <a:r>
              <a:rPr lang="hr-BA" sz="2000" dirty="0">
                <a:solidFill>
                  <a:srgbClr val="0070C0"/>
                </a:solidFill>
              </a:rPr>
              <a:t>, CO, meteorološki parametri - T, RH, p)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Kemijski analitički laboratorij je akreditiran prema ISO / IEC 17025: </a:t>
            </a:r>
            <a:r>
              <a:rPr lang="hr-BA" sz="2000" dirty="0" smtClean="0">
                <a:solidFill>
                  <a:srgbClr val="0070C0"/>
                </a:solidFill>
              </a:rPr>
              <a:t>2005</a:t>
            </a:r>
          </a:p>
          <a:p>
            <a:pPr marL="800100" lvl="2" indent="-342900">
              <a:spcBef>
                <a:spcPct val="20000"/>
              </a:spcBef>
              <a:buFontTx/>
              <a:buChar char="-"/>
            </a:pPr>
            <a:r>
              <a:rPr lang="sl-SI" altLang="sr-Latn-RS" sz="2000" dirty="0" smtClean="0">
                <a:solidFill>
                  <a:srgbClr val="0070C0"/>
                </a:solidFill>
              </a:rPr>
              <a:t>PM</a:t>
            </a:r>
            <a:r>
              <a:rPr lang="sl-SI" altLang="sr-Latn-RS" sz="2000" baseline="-25000" dirty="0" smtClean="0">
                <a:solidFill>
                  <a:srgbClr val="0070C0"/>
                </a:solidFill>
              </a:rPr>
              <a:t>10</a:t>
            </a:r>
            <a:r>
              <a:rPr lang="sl-SI" altLang="sr-Latn-RS" sz="2000" dirty="0">
                <a:solidFill>
                  <a:srgbClr val="0070C0"/>
                </a:solidFill>
              </a:rPr>
              <a:t>, PM</a:t>
            </a:r>
            <a:r>
              <a:rPr lang="sl-SI" altLang="sr-Latn-RS" sz="2000" baseline="-25000" dirty="0">
                <a:solidFill>
                  <a:srgbClr val="0070C0"/>
                </a:solidFill>
              </a:rPr>
              <a:t>2,5 </a:t>
            </a:r>
            <a:endParaRPr lang="sl-SI" altLang="sr-Latn-RS" sz="2000" baseline="-25000" dirty="0" smtClean="0">
              <a:solidFill>
                <a:srgbClr val="0070C0"/>
              </a:solidFill>
            </a:endParaRPr>
          </a:p>
          <a:p>
            <a:pPr marL="800100" lvl="2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Pb</a:t>
            </a:r>
            <a:r>
              <a:rPr lang="hr-BA" sz="2000" dirty="0">
                <a:solidFill>
                  <a:srgbClr val="0070C0"/>
                </a:solidFill>
              </a:rPr>
              <a:t>, Cd, As, Ni i </a:t>
            </a:r>
            <a:r>
              <a:rPr lang="hr-BA" sz="2000" dirty="0" err="1">
                <a:solidFill>
                  <a:srgbClr val="0070C0"/>
                </a:solidFill>
              </a:rPr>
              <a:t>bezo</a:t>
            </a:r>
            <a:r>
              <a:rPr lang="hr-BA" sz="2000" dirty="0">
                <a:solidFill>
                  <a:srgbClr val="0070C0"/>
                </a:solidFill>
              </a:rPr>
              <a:t> (a) piren u </a:t>
            </a:r>
            <a:r>
              <a:rPr lang="sl-SI" altLang="sr-Latn-RS" sz="2000" dirty="0">
                <a:solidFill>
                  <a:srgbClr val="0070C0"/>
                </a:solidFill>
              </a:rPr>
              <a:t>PM</a:t>
            </a:r>
            <a:r>
              <a:rPr lang="sl-SI" altLang="sr-Latn-RS" sz="2000" baseline="-25000" dirty="0">
                <a:solidFill>
                  <a:srgbClr val="0070C0"/>
                </a:solidFill>
              </a:rPr>
              <a:t>10 </a:t>
            </a:r>
            <a:endParaRPr lang="sl-SI" altLang="sr-Latn-RS" sz="2000" baseline="-25000" dirty="0" smtClean="0">
              <a:solidFill>
                <a:srgbClr val="0070C0"/>
              </a:solidFill>
            </a:endParaRPr>
          </a:p>
          <a:p>
            <a:pPr marL="800100" lvl="2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pH</a:t>
            </a:r>
            <a:r>
              <a:rPr lang="hr-BA" sz="2000" dirty="0">
                <a:solidFill>
                  <a:srgbClr val="0070C0"/>
                </a:solidFill>
              </a:rPr>
              <a:t>, vodljivost, Cr, Ni, Cu, Zn, Cd, Pb, As, kationi, anioni u kišama</a:t>
            </a:r>
          </a:p>
        </p:txBody>
      </p:sp>
    </p:spTree>
    <p:extLst>
      <p:ext uri="{BB962C8B-B14F-4D97-AF65-F5344CB8AC3E}">
        <p14:creationId xmlns:p14="http://schemas.microsoft.com/office/powerpoint/2010/main" val="1806592848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PRIMJERI ORGANIZACIJE DRŽAVNIH MREŽA DRUGIH 	ZEMALJA EU 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2166" y="1420970"/>
            <a:ext cx="893093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>
                <a:solidFill>
                  <a:srgbClr val="1F497D"/>
                </a:solidFill>
              </a:rPr>
              <a:t>Slovenija </a:t>
            </a:r>
            <a:endParaRPr lang="pl-PL" sz="2400" b="1" dirty="0" smtClean="0">
              <a:solidFill>
                <a:srgbClr val="1F497D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000" b="1" dirty="0">
                <a:solidFill>
                  <a:srgbClr val="0070C0"/>
                </a:solidFill>
              </a:rPr>
              <a:t>Glavni izazovi vezani uz kvalitetu zraka</a:t>
            </a:r>
            <a:r>
              <a:rPr lang="hr-BA" sz="2000" b="1" dirty="0" smtClean="0">
                <a:solidFill>
                  <a:srgbClr val="0070C0"/>
                </a:solidFill>
              </a:rPr>
              <a:t>:</a:t>
            </a:r>
            <a:endParaRPr lang="hr-BA" sz="2000" b="1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Povišene koncentracije PM</a:t>
            </a:r>
            <a:r>
              <a:rPr lang="hr-BA" sz="2000" baseline="-25000" dirty="0">
                <a:solidFill>
                  <a:srgbClr val="0070C0"/>
                </a:solidFill>
              </a:rPr>
              <a:t>10</a:t>
            </a:r>
            <a:r>
              <a:rPr lang="hr-BA" sz="2000" dirty="0">
                <a:solidFill>
                  <a:srgbClr val="0070C0"/>
                </a:solidFill>
              </a:rPr>
              <a:t> s čestim prekoračenjima dnevne granične vrijednosti u hladnom dijelu godine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Visoke koncentracije ozona u ljetnim mjesecima (posebno u </a:t>
            </a:r>
            <a:r>
              <a:rPr lang="hr-BA" sz="2000" dirty="0" smtClean="0">
                <a:solidFill>
                  <a:srgbClr val="0070C0"/>
                </a:solidFill>
              </a:rPr>
              <a:t>Primorskoj zoni)</a:t>
            </a:r>
          </a:p>
          <a:p>
            <a:pPr marL="0" lvl="1">
              <a:spcBef>
                <a:spcPct val="20000"/>
              </a:spcBef>
            </a:pPr>
            <a:endParaRPr lang="hr-BA" sz="2000" b="1" dirty="0" smtClean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pl-PL" sz="2000" b="1" dirty="0" smtClean="0">
                <a:solidFill>
                  <a:srgbClr val="0070C0"/>
                </a:solidFill>
              </a:rPr>
              <a:t>Akcijski </a:t>
            </a:r>
            <a:r>
              <a:rPr lang="pl-PL" sz="2000" b="1" dirty="0">
                <a:solidFill>
                  <a:srgbClr val="0070C0"/>
                </a:solidFill>
              </a:rPr>
              <a:t>planovi za poboljšanje kvalitete </a:t>
            </a:r>
            <a:r>
              <a:rPr lang="pl-PL" sz="2000" b="1" dirty="0" smtClean="0">
                <a:solidFill>
                  <a:srgbClr val="0070C0"/>
                </a:solidFill>
              </a:rPr>
              <a:t>zraka</a:t>
            </a:r>
            <a:r>
              <a:rPr lang="hr-BA" sz="2000" b="1" dirty="0" smtClean="0">
                <a:solidFill>
                  <a:srgbClr val="0070C0"/>
                </a:solidFill>
              </a:rPr>
              <a:t>:</a:t>
            </a:r>
            <a:endParaRPr lang="hr-BA" sz="2000" b="1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Kao odgovor na prekoračenja dnevne </a:t>
            </a:r>
            <a:r>
              <a:rPr lang="hr-BA" sz="2000" dirty="0" smtClean="0">
                <a:solidFill>
                  <a:srgbClr val="0070C0"/>
                </a:solidFill>
              </a:rPr>
              <a:t>granične </a:t>
            </a:r>
            <a:r>
              <a:rPr lang="hr-BA" sz="2000" dirty="0">
                <a:solidFill>
                  <a:srgbClr val="0070C0"/>
                </a:solidFill>
              </a:rPr>
              <a:t>vrijednosti PM10 </a:t>
            </a:r>
            <a:r>
              <a:rPr lang="hr-BA" sz="2000" dirty="0" smtClean="0">
                <a:solidFill>
                  <a:srgbClr val="0070C0"/>
                </a:solidFill>
              </a:rPr>
              <a:t>izrađeni </a:t>
            </a:r>
            <a:r>
              <a:rPr lang="hr-BA" sz="2000" dirty="0">
                <a:solidFill>
                  <a:srgbClr val="0070C0"/>
                </a:solidFill>
              </a:rPr>
              <a:t>su </a:t>
            </a:r>
            <a:r>
              <a:rPr lang="hr-BA" sz="2000" dirty="0" smtClean="0">
                <a:solidFill>
                  <a:srgbClr val="0070C0"/>
                </a:solidFill>
              </a:rPr>
              <a:t>akcijski planovi za poboljšanje kvalitete zraka </a:t>
            </a:r>
            <a:r>
              <a:rPr lang="hr-BA" sz="2000" dirty="0">
                <a:solidFill>
                  <a:srgbClr val="0070C0"/>
                </a:solidFill>
              </a:rPr>
              <a:t>za općine 6 gradova (Ljubljana, Maribor, Celje, Novo </a:t>
            </a:r>
            <a:r>
              <a:rPr lang="hr-BA" sz="2000" dirty="0" err="1">
                <a:solidFill>
                  <a:srgbClr val="0070C0"/>
                </a:solidFill>
              </a:rPr>
              <a:t>mesto</a:t>
            </a:r>
            <a:r>
              <a:rPr lang="hr-BA" sz="2000" dirty="0">
                <a:solidFill>
                  <a:srgbClr val="0070C0"/>
                </a:solidFill>
              </a:rPr>
              <a:t>, Murska </a:t>
            </a:r>
            <a:r>
              <a:rPr lang="hr-BA" sz="2000" dirty="0" err="1">
                <a:solidFill>
                  <a:srgbClr val="0070C0"/>
                </a:solidFill>
              </a:rPr>
              <a:t>Sobota</a:t>
            </a:r>
            <a:r>
              <a:rPr lang="hr-BA" sz="2000" dirty="0">
                <a:solidFill>
                  <a:srgbClr val="0070C0"/>
                </a:solidFill>
              </a:rPr>
              <a:t>, Kranj) i </a:t>
            </a:r>
            <a:r>
              <a:rPr lang="hr-BA" sz="2000" dirty="0" smtClean="0">
                <a:solidFill>
                  <a:srgbClr val="0070C0"/>
                </a:solidFill>
              </a:rPr>
              <a:t>jednu regiju </a:t>
            </a:r>
            <a:r>
              <a:rPr lang="hr-BA" sz="2000" dirty="0">
                <a:solidFill>
                  <a:srgbClr val="0070C0"/>
                </a:solidFill>
              </a:rPr>
              <a:t>(</a:t>
            </a:r>
            <a:r>
              <a:rPr lang="hr-BA" sz="2000" dirty="0" err="1">
                <a:solidFill>
                  <a:srgbClr val="0070C0"/>
                </a:solidFill>
              </a:rPr>
              <a:t>Zasavje</a:t>
            </a:r>
            <a:r>
              <a:rPr lang="hr-BA" sz="2000" dirty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>
                <a:solidFill>
                  <a:srgbClr val="0070C0"/>
                </a:solidFill>
              </a:rPr>
              <a:t>Planovi se uglavnom usredotočuju na smanjenje emisija zbog </a:t>
            </a:r>
            <a:r>
              <a:rPr lang="hr-BA" sz="2000" dirty="0" smtClean="0">
                <a:solidFill>
                  <a:srgbClr val="0070C0"/>
                </a:solidFill>
              </a:rPr>
              <a:t>grijanja </a:t>
            </a:r>
            <a:r>
              <a:rPr lang="hr-BA" sz="2000" dirty="0">
                <a:solidFill>
                  <a:srgbClr val="0070C0"/>
                </a:solidFill>
              </a:rPr>
              <a:t>i </a:t>
            </a:r>
            <a:r>
              <a:rPr lang="hr-BA" sz="2000" dirty="0" smtClean="0">
                <a:solidFill>
                  <a:srgbClr val="0070C0"/>
                </a:solidFill>
              </a:rPr>
              <a:t>prometa</a:t>
            </a:r>
          </a:p>
        </p:txBody>
      </p:sp>
    </p:spTree>
    <p:extLst>
      <p:ext uri="{BB962C8B-B14F-4D97-AF65-F5344CB8AC3E}">
        <p14:creationId xmlns:p14="http://schemas.microsoft.com/office/powerpoint/2010/main" val="1170175256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PRIMJERI ORGANIZACIJE DRŽAVNIH MREŽA DRUGIH 	ZEMALJA EU 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2166" y="1362234"/>
            <a:ext cx="8930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 smtClean="0">
                <a:solidFill>
                  <a:srgbClr val="1F497D"/>
                </a:solidFill>
              </a:rPr>
              <a:t>Poljska </a:t>
            </a:r>
            <a:r>
              <a:rPr lang="pl-PL" sz="2400" b="1" dirty="0">
                <a:solidFill>
                  <a:srgbClr val="1F497D"/>
                </a:solidFill>
              </a:rPr>
              <a:t>- </a:t>
            </a:r>
            <a:r>
              <a:rPr lang="pl-PL" sz="2400" b="1" dirty="0" smtClean="0">
                <a:solidFill>
                  <a:srgbClr val="1F497D"/>
                </a:solidFill>
              </a:rPr>
              <a:t>sustav </a:t>
            </a:r>
            <a:r>
              <a:rPr lang="pl-PL" sz="2400" b="1" dirty="0">
                <a:solidFill>
                  <a:srgbClr val="1F497D"/>
                </a:solidFill>
              </a:rPr>
              <a:t>praćenja </a:t>
            </a:r>
            <a:r>
              <a:rPr lang="pl-PL" sz="2400" b="1" dirty="0" smtClean="0">
                <a:solidFill>
                  <a:srgbClr val="1F497D"/>
                </a:solidFill>
              </a:rPr>
              <a:t>kvalitete </a:t>
            </a:r>
            <a:r>
              <a:rPr lang="pl-PL" sz="2400" b="1" dirty="0">
                <a:solidFill>
                  <a:srgbClr val="1F497D"/>
                </a:solidFill>
              </a:rPr>
              <a:t>zraka </a:t>
            </a: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132255" y="1775079"/>
            <a:ext cx="4989361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46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zona i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aglomeracija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u 2010. godini: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-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12 aglomeracija (preko 250.000 stanovnika)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- 18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gradova više od 100.000 stanovnika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.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- 16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zona - ostalo je voivodstvo</a:t>
            </a: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U okviru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Državnog programa praćenja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okoliša</a:t>
            </a: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mjerenja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: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- 16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mreža (koje vodi VIEP)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- 260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stanica s manualno automatskim ili automatskim mjerenjima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- 650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analizatora (automatsko mjerenje); ~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	520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atVIEP postaja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- 184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PM10 / PM2.5 uzorkivača, 178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at VIEP postaja</a:t>
            </a:r>
            <a:endParaRPr lang="sl-SI" altLang="sr-Latn-RS" sz="2000" dirty="0">
              <a:solidFill>
                <a:srgbClr val="0070C0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569" y="1686503"/>
            <a:ext cx="3576542" cy="373870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2166" y="5757903"/>
            <a:ext cx="82695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eaLnBrk="1" hangingPunct="1"/>
            <a:r>
              <a:rPr lang="sl-SI" altLang="sr-Latn-RS" sz="2000" b="1" dirty="0">
                <a:solidFill>
                  <a:srgbClr val="0070C0"/>
                </a:solidFill>
              </a:rPr>
              <a:t>M</a:t>
            </a:r>
            <a:r>
              <a:rPr lang="sl-SI" altLang="sr-Latn-RS" sz="2000" b="1" dirty="0" smtClean="0">
                <a:solidFill>
                  <a:srgbClr val="0070C0"/>
                </a:solidFill>
              </a:rPr>
              <a:t>odeliranje</a:t>
            </a:r>
            <a:r>
              <a:rPr lang="sl-SI" altLang="sr-Latn-RS" sz="2000" b="1" dirty="0">
                <a:solidFill>
                  <a:srgbClr val="0070C0"/>
                </a:solidFill>
              </a:rPr>
              <a:t>: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</a:rPr>
              <a:t>- na </a:t>
            </a:r>
            <a:r>
              <a:rPr lang="sl-SI" altLang="sr-Latn-RS" sz="2000" dirty="0">
                <a:solidFill>
                  <a:srgbClr val="0070C0"/>
                </a:solidFill>
              </a:rPr>
              <a:t>nacionalnoj razini ozona + regionalno u nekoliko zemalja</a:t>
            </a:r>
          </a:p>
        </p:txBody>
      </p:sp>
    </p:spTree>
    <p:extLst>
      <p:ext uri="{BB962C8B-B14F-4D97-AF65-F5344CB8AC3E}">
        <p14:creationId xmlns:p14="http://schemas.microsoft.com/office/powerpoint/2010/main" val="1493062888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PRIMJERI ORGANIZACIJE DRŽAVNIH MREŽA DRUGIH 	ZEMALJA EU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248633" y="1491581"/>
            <a:ext cx="8338414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pl-PL" sz="2000" b="1" dirty="0">
                <a:solidFill>
                  <a:srgbClr val="1F497D"/>
                </a:solidFill>
              </a:rPr>
              <a:t>Poljska - sustav praćenja kvalitete zraka – uloge i odgovornosti </a:t>
            </a:r>
          </a:p>
          <a:p>
            <a:pPr defTabSz="914400" eaLnBrk="1" hangingPunct="1"/>
            <a:endParaRPr lang="sl-SI" altLang="sr-Latn-RS" sz="2000" b="1" dirty="0" smtClean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Glavni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inspektorat zaštite okoliša (CIEP):</a:t>
            </a:r>
          </a:p>
          <a:p>
            <a:pPr defTabSz="914400" eaLnBrk="1" hangingPunct="1"/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• koordinacija monitoringa i procjene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kvalitete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zraka u Poljskoj u okviru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Državnog programa praćenja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stanja okoliša</a:t>
            </a:r>
          </a:p>
          <a:p>
            <a:pPr defTabSz="914400" eaLnBrk="1" hangingPunct="1"/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• prikupljanje podataka na nacionalnoj razini i prijenos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u nacionalne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i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strane institucije,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uključujući izvješćivanje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prema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EEA i EC</a:t>
            </a:r>
          </a:p>
          <a:p>
            <a:pPr eaLnBrk="1" hangingPunct="1"/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•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nadzor AQ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sustava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procjene koji provode reginalni inspektorati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zaštite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okoliša </a:t>
            </a:r>
            <a:r>
              <a:rPr lang="sl-SI" altLang="sr-Latn-RS" sz="2000" dirty="0" smtClean="0">
                <a:solidFill>
                  <a:srgbClr val="0070C0"/>
                </a:solidFill>
              </a:rPr>
              <a:t>(</a:t>
            </a:r>
            <a:r>
              <a:rPr lang="sl-SI" altLang="sr-Latn-RS" sz="2000" dirty="0">
                <a:solidFill>
                  <a:srgbClr val="0070C0"/>
                </a:solidFill>
              </a:rPr>
              <a:t>VIEP-a)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(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postaje / konfiguracije mjerenja, modeliranje, objektivna procjena) i procjene putem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:</a:t>
            </a:r>
          </a:p>
          <a:p>
            <a:pPr marL="342900" indent="-342900" defTabSz="914400" eaLnBrk="1" hangingPunct="1">
              <a:buFontTx/>
              <a:buChar char="-"/>
            </a:pP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prihvaćanje reginalnih Programa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praćenja stanja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okoliša;</a:t>
            </a:r>
          </a:p>
          <a:p>
            <a:pPr marL="342900" indent="-342900" defTabSz="914400" eaLnBrk="1" hangingPunct="1">
              <a:buFontTx/>
              <a:buChar char="-"/>
            </a:pP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obilasci postaja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(kalibriranje mjernih sustava,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izgradnja postaja,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itd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.);</a:t>
            </a:r>
          </a:p>
          <a:p>
            <a:pPr marL="342900" indent="-342900" defTabSz="914400" eaLnBrk="1" hangingPunct="1">
              <a:buFontTx/>
              <a:buChar char="-"/>
            </a:pP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smjernice, obuke, informatički alati (uključujući prikupljanje podataka i transmisijske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sustave),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nabava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opreme.</a:t>
            </a:r>
          </a:p>
          <a:p>
            <a:pPr defTabSz="914400" eaLnBrk="1" hangingPunct="1"/>
            <a:endParaRPr lang="sl-SI" altLang="sr-Latn-RS" sz="20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258247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7654" y="1355386"/>
            <a:ext cx="8930937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Zakon </a:t>
            </a:r>
            <a:r>
              <a:rPr lang="hr-BA" sz="2400" b="1" dirty="0">
                <a:solidFill>
                  <a:srgbClr val="1F497D"/>
                </a:solidFill>
              </a:rPr>
              <a:t>o zaštiti zraka </a:t>
            </a:r>
            <a:r>
              <a:rPr lang="hr-BA" sz="2000" dirty="0">
                <a:solidFill>
                  <a:srgbClr val="0070C0"/>
                </a:solidFill>
              </a:rPr>
              <a:t>(</a:t>
            </a:r>
            <a:r>
              <a:rPr lang="hr-BA" sz="2000" dirty="0" smtClean="0">
                <a:solidFill>
                  <a:srgbClr val="0070C0"/>
                </a:solidFill>
              </a:rPr>
              <a:t>NN </a:t>
            </a:r>
            <a:r>
              <a:rPr lang="hr-BA" sz="2000" dirty="0" smtClean="0">
                <a:hlinkClick r:id="rId4"/>
              </a:rPr>
              <a:t>130/2011</a:t>
            </a:r>
            <a:r>
              <a:rPr lang="hr-BA" sz="2000" dirty="0" smtClean="0">
                <a:solidFill>
                  <a:srgbClr val="0070C0"/>
                </a:solidFill>
              </a:rPr>
              <a:t>) </a:t>
            </a:r>
            <a:r>
              <a:rPr lang="hr-BA" sz="2000" dirty="0">
                <a:solidFill>
                  <a:srgbClr val="0070C0"/>
                </a:solidFill>
              </a:rPr>
              <a:t>stupio je na snagu 24. studenoga 2011. godine. Usklađen je s </a:t>
            </a:r>
            <a:r>
              <a:rPr lang="hr-BA" sz="2000" dirty="0" smtClean="0">
                <a:solidFill>
                  <a:srgbClr val="0070C0"/>
                </a:solidFill>
              </a:rPr>
              <a:t>odredbama </a:t>
            </a:r>
            <a:r>
              <a:rPr lang="hr-BA" sz="2000" dirty="0">
                <a:solidFill>
                  <a:srgbClr val="0070C0"/>
                </a:solidFill>
              </a:rPr>
              <a:t>direktiva Europske unije tako da </a:t>
            </a:r>
            <a:r>
              <a:rPr lang="hr-BA" sz="2000" b="1" dirty="0">
                <a:solidFill>
                  <a:srgbClr val="0070C0"/>
                </a:solidFill>
              </a:rPr>
              <a:t>po svojoj strukturi predstavlja okvirni </a:t>
            </a:r>
            <a:r>
              <a:rPr lang="hr-BA" sz="2000" b="1" dirty="0" smtClean="0">
                <a:solidFill>
                  <a:srgbClr val="0070C0"/>
                </a:solidFill>
              </a:rPr>
              <a:t>Zakon</a:t>
            </a:r>
            <a:r>
              <a:rPr lang="hr-BA" sz="2000" b="1" dirty="0">
                <a:solidFill>
                  <a:srgbClr val="0070C0"/>
                </a:solidFill>
              </a:rPr>
              <a:t> </a:t>
            </a:r>
            <a:r>
              <a:rPr lang="hr-BA" sz="2000" b="1" dirty="0" smtClean="0">
                <a:solidFill>
                  <a:srgbClr val="0070C0"/>
                </a:solidFill>
              </a:rPr>
              <a:t>sukladno </a:t>
            </a:r>
            <a:r>
              <a:rPr lang="hr-BA" sz="2000" b="1" dirty="0">
                <a:solidFill>
                  <a:srgbClr val="0070C0"/>
                </a:solidFill>
              </a:rPr>
              <a:t>Direktivi 2008/50/EZ </a:t>
            </a:r>
            <a:r>
              <a:rPr lang="hr-BA" sz="2000" dirty="0">
                <a:solidFill>
                  <a:srgbClr val="0070C0"/>
                </a:solidFill>
              </a:rPr>
              <a:t>Europskog parlamenta i Vijeća o kvaliteti okolnog zraka i čistijem zraku za Europu kojom se uređuje upravljanje i procjenjivanje kvalitetom </a:t>
            </a:r>
            <a:r>
              <a:rPr lang="hr-BA" sz="2000" dirty="0" smtClean="0">
                <a:solidFill>
                  <a:srgbClr val="0070C0"/>
                </a:solidFill>
              </a:rPr>
              <a:t>zraka. </a:t>
            </a:r>
          </a:p>
          <a:p>
            <a:pPr marL="0" lvl="1">
              <a:spcBef>
                <a:spcPct val="20000"/>
              </a:spcBef>
            </a:pPr>
            <a:r>
              <a:rPr lang="hr-BA" sz="2000" dirty="0">
                <a:solidFill>
                  <a:srgbClr val="0070C0"/>
                </a:solidFill>
              </a:rPr>
              <a:t>Pristupanjem Republike Hrvatske Europskoj uniji donesen je </a:t>
            </a:r>
            <a:r>
              <a:rPr lang="hr-BA" sz="2000" b="1" dirty="0">
                <a:solidFill>
                  <a:srgbClr val="0070C0"/>
                </a:solidFill>
              </a:rPr>
              <a:t>Zakon o izmjenama i dopunama Zakona o zaštiti zraka  </a:t>
            </a:r>
            <a:r>
              <a:rPr lang="pl-PL" sz="2000" dirty="0">
                <a:solidFill>
                  <a:srgbClr val="0070C0"/>
                </a:solidFill>
              </a:rPr>
              <a:t>(</a:t>
            </a:r>
            <a:r>
              <a:rPr lang="hr-BA" sz="2000" dirty="0" smtClean="0">
                <a:solidFill>
                  <a:srgbClr val="0070C0"/>
                </a:solidFill>
              </a:rPr>
              <a:t>NN</a:t>
            </a:r>
            <a:r>
              <a:rPr lang="hr-BA" sz="2000" dirty="0"/>
              <a:t> </a:t>
            </a:r>
            <a:r>
              <a:rPr lang="hr-BA" sz="2000" dirty="0">
                <a:hlinkClick r:id="rId5"/>
              </a:rPr>
              <a:t>47/14</a:t>
            </a:r>
            <a:r>
              <a:rPr lang="hr-BA" sz="2000" dirty="0">
                <a:solidFill>
                  <a:srgbClr val="0070C0"/>
                </a:solidFill>
              </a:rPr>
              <a:t>) radi </a:t>
            </a:r>
            <a:r>
              <a:rPr lang="hr-BA" sz="2000" b="1" dirty="0">
                <a:solidFill>
                  <a:srgbClr val="0070C0"/>
                </a:solidFill>
              </a:rPr>
              <a:t>osiguranja direktne provedbe i ostalih uredbi i odluka Europske unije u području zaštite zraka </a:t>
            </a:r>
            <a:r>
              <a:rPr lang="hr-BA" sz="2000" dirty="0">
                <a:solidFill>
                  <a:srgbClr val="0070C0"/>
                </a:solidFill>
              </a:rPr>
              <a:t>i industrijskog onečišćenja, te su se utvrdila nadležna tijela i zadaće nadležnih tijela, upravni i inspekcijski nadzor i propisale prekršajne odredbe za provedbu akata Europske unije. </a:t>
            </a:r>
          </a:p>
          <a:p>
            <a:pPr marL="0" lvl="1">
              <a:spcBef>
                <a:spcPct val="20000"/>
              </a:spcBef>
            </a:pPr>
            <a:r>
              <a:rPr lang="hr-BA" sz="2000" dirty="0" smtClean="0">
                <a:solidFill>
                  <a:srgbClr val="0070C0"/>
                </a:solidFill>
              </a:rPr>
              <a:t>U </a:t>
            </a:r>
            <a:r>
              <a:rPr lang="hr-BA" sz="2000" dirty="0">
                <a:solidFill>
                  <a:srgbClr val="0070C0"/>
                </a:solidFill>
              </a:rPr>
              <a:t>razdoblju od usvajanja Zakona o izmjenama i dopunama </a:t>
            </a:r>
            <a:r>
              <a:rPr lang="hr-BA" sz="2000" dirty="0" smtClean="0">
                <a:solidFill>
                  <a:srgbClr val="0070C0"/>
                </a:solidFill>
              </a:rPr>
              <a:t>ZOZZ </a:t>
            </a:r>
            <a:r>
              <a:rPr lang="pl-PL" sz="2000" dirty="0" smtClean="0">
                <a:solidFill>
                  <a:srgbClr val="0070C0"/>
                </a:solidFill>
              </a:rPr>
              <a:t>(</a:t>
            </a:r>
            <a:r>
              <a:rPr lang="hr-BA" sz="2000" dirty="0" smtClean="0">
                <a:solidFill>
                  <a:srgbClr val="0070C0"/>
                </a:solidFill>
              </a:rPr>
              <a:t>NN</a:t>
            </a:r>
            <a:r>
              <a:rPr lang="hr-BA" sz="2000" dirty="0"/>
              <a:t> </a:t>
            </a:r>
            <a:r>
              <a:rPr lang="hr-BA" sz="2000" dirty="0">
                <a:hlinkClick r:id="rId5"/>
              </a:rPr>
              <a:t>47/14</a:t>
            </a:r>
            <a:r>
              <a:rPr lang="hr-BA" sz="2000" dirty="0">
                <a:solidFill>
                  <a:srgbClr val="0070C0"/>
                </a:solidFill>
              </a:rPr>
              <a:t>) , Europska unija u području kvalitete zraka donijela je </a:t>
            </a:r>
            <a:r>
              <a:rPr lang="hr-BA" sz="2000" b="1" dirty="0">
                <a:solidFill>
                  <a:srgbClr val="0070C0"/>
                </a:solidFill>
              </a:rPr>
              <a:t>Direktivu</a:t>
            </a:r>
            <a:r>
              <a:rPr lang="hr-BA" sz="2000" dirty="0">
                <a:solidFill>
                  <a:srgbClr val="0070C0"/>
                </a:solidFill>
              </a:rPr>
              <a:t> </a:t>
            </a:r>
            <a:r>
              <a:rPr lang="hr-BA" sz="2000" b="1" dirty="0">
                <a:solidFill>
                  <a:srgbClr val="0070C0"/>
                </a:solidFill>
              </a:rPr>
              <a:t>2015/1480</a:t>
            </a:r>
            <a:r>
              <a:rPr lang="hr-BA" sz="2000" dirty="0">
                <a:solidFill>
                  <a:srgbClr val="0070C0"/>
                </a:solidFill>
              </a:rPr>
              <a:t> (28. kolovoza 2015.) o izmjeni određenih priloga direktivama 2004/107/EZ i 2008/50/EZ o utvrđivanju pravila za </a:t>
            </a:r>
            <a:r>
              <a:rPr lang="hr-BA" sz="2000" b="1" dirty="0">
                <a:solidFill>
                  <a:srgbClr val="0070C0"/>
                </a:solidFill>
              </a:rPr>
              <a:t>referentne metode</a:t>
            </a:r>
            <a:r>
              <a:rPr lang="hr-BA" sz="2000" dirty="0">
                <a:solidFill>
                  <a:srgbClr val="0070C0"/>
                </a:solidFill>
              </a:rPr>
              <a:t>, </a:t>
            </a:r>
            <a:r>
              <a:rPr lang="hr-BA" sz="2000" b="1" dirty="0">
                <a:solidFill>
                  <a:srgbClr val="0070C0"/>
                </a:solidFill>
              </a:rPr>
              <a:t>validaciju podataka</a:t>
            </a:r>
            <a:r>
              <a:rPr lang="hr-BA" sz="2000" dirty="0">
                <a:solidFill>
                  <a:srgbClr val="0070C0"/>
                </a:solidFill>
              </a:rPr>
              <a:t> i </a:t>
            </a:r>
            <a:r>
              <a:rPr lang="hr-BA" sz="2000" b="1" dirty="0">
                <a:solidFill>
                  <a:srgbClr val="0070C0"/>
                </a:solidFill>
              </a:rPr>
              <a:t>lokaciju točaka uzorkovanja za ocjenjivanje kvalitete zraka</a:t>
            </a:r>
            <a:r>
              <a:rPr lang="hr-BA" sz="2000" dirty="0" smtClean="0">
                <a:solidFill>
                  <a:srgbClr val="0070C0"/>
                </a:solidFill>
              </a:rPr>
              <a:t>.</a:t>
            </a:r>
            <a:endParaRPr lang="hr-BA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58789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PRIMJERI ORGANIZACIJE DRŽAVNIH MREŽA DRUGIH 	ZEMALJA EU 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210863" y="1434610"/>
            <a:ext cx="8812240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pl-PL" sz="2000" b="1" dirty="0">
                <a:solidFill>
                  <a:srgbClr val="1F497D"/>
                </a:solidFill>
              </a:rPr>
              <a:t>Poljska - sustav praćenja </a:t>
            </a:r>
            <a:r>
              <a:rPr lang="pl-PL" sz="2000" b="1" dirty="0" smtClean="0">
                <a:solidFill>
                  <a:srgbClr val="1F497D"/>
                </a:solidFill>
              </a:rPr>
              <a:t>kvalitete </a:t>
            </a:r>
            <a:r>
              <a:rPr lang="pl-PL" sz="2000" b="1" dirty="0">
                <a:solidFill>
                  <a:srgbClr val="1F497D"/>
                </a:solidFill>
              </a:rPr>
              <a:t>zraka </a:t>
            </a:r>
            <a:r>
              <a:rPr lang="pl-PL" sz="2000" b="1" dirty="0" smtClean="0">
                <a:solidFill>
                  <a:srgbClr val="1F497D"/>
                </a:solidFill>
              </a:rPr>
              <a:t>– uloge i odgovornosti </a:t>
            </a:r>
            <a:endParaRPr lang="pl-PL" sz="2000" b="1" dirty="0">
              <a:solidFill>
                <a:srgbClr val="1F497D"/>
              </a:solidFill>
            </a:endParaRPr>
          </a:p>
          <a:p>
            <a:pPr defTabSz="914400" eaLnBrk="1" hangingPunct="1"/>
            <a:endParaRPr lang="sl-SI" altLang="sr-Latn-RS" sz="2000" b="1" dirty="0" smtClean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16 regionalnih inspektorata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zaštite okoliša (VIEP)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(Vojvotsva):</a:t>
            </a:r>
            <a:endParaRPr lang="sl-SI" altLang="sr-Latn-RS" sz="2000" b="1" dirty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• Praćenje kakvoće zraka i ocjena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kvalitete zraka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(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regionalna razina)</a:t>
            </a:r>
            <a:endParaRPr lang="sl-SI" altLang="sr-Latn-RS" sz="2000" dirty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endParaRPr lang="sl-SI" altLang="sr-Latn-RS" sz="2000" b="1" dirty="0" smtClean="0">
              <a:solidFill>
                <a:srgbClr val="0070C0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3910" y="2835369"/>
            <a:ext cx="2818480" cy="294627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0862" y="2965030"/>
            <a:ext cx="563233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eaLnBrk="1" hangingPunct="1"/>
            <a:r>
              <a:rPr lang="sl-SI" altLang="sr-Latn-RS" sz="2000" b="1" dirty="0">
                <a:solidFill>
                  <a:srgbClr val="0070C0"/>
                </a:solidFill>
              </a:rPr>
              <a:t>Ministarstvo zaštite okoliša:</a:t>
            </a:r>
          </a:p>
          <a:p>
            <a:pPr defTabSz="914400" eaLnBrk="1" hangingPunct="1"/>
            <a:r>
              <a:rPr lang="sl-SI" altLang="sr-Latn-RS" sz="2000" dirty="0">
                <a:solidFill>
                  <a:srgbClr val="0070C0"/>
                </a:solidFill>
              </a:rPr>
              <a:t>• </a:t>
            </a:r>
            <a:r>
              <a:rPr lang="sl-SI" altLang="sr-Latn-RS" sz="2000" dirty="0" smtClean="0">
                <a:solidFill>
                  <a:srgbClr val="0070C0"/>
                </a:solidFill>
              </a:rPr>
              <a:t>Politika kvalitete </a:t>
            </a:r>
            <a:r>
              <a:rPr lang="sl-SI" altLang="sr-Latn-RS" sz="2000" dirty="0">
                <a:solidFill>
                  <a:srgbClr val="0070C0"/>
                </a:solidFill>
              </a:rPr>
              <a:t>zraka, uključujući koordinaciju provedbe akcijskih planova i izvješćivanje o akcijskim planovima</a:t>
            </a:r>
          </a:p>
          <a:p>
            <a:pPr defTabSz="914400" eaLnBrk="1" hangingPunct="1"/>
            <a:endParaRPr lang="sl-SI" altLang="sr-Latn-RS" sz="2000" b="1" dirty="0">
              <a:solidFill>
                <a:srgbClr val="0070C0"/>
              </a:solidFill>
            </a:endParaRPr>
          </a:p>
          <a:p>
            <a:pPr defTabSz="914400" eaLnBrk="1" hangingPunct="1"/>
            <a:r>
              <a:rPr lang="sl-SI" altLang="sr-Latn-RS" sz="2000" b="1" dirty="0">
                <a:solidFill>
                  <a:srgbClr val="0070C0"/>
                </a:solidFill>
              </a:rPr>
              <a:t>Regionalni (vojvodstva) uredi:</a:t>
            </a:r>
          </a:p>
          <a:p>
            <a:pPr defTabSz="914400" eaLnBrk="1" hangingPunct="1"/>
            <a:r>
              <a:rPr lang="sl-SI" altLang="sr-Latn-RS" sz="2000" dirty="0">
                <a:solidFill>
                  <a:srgbClr val="0070C0"/>
                </a:solidFill>
              </a:rPr>
              <a:t>• izrada akcijskih planova i kratkoročnih </a:t>
            </a:r>
            <a:r>
              <a:rPr lang="sl-SI" altLang="sr-Latn-RS" sz="2000" dirty="0" smtClean="0">
                <a:solidFill>
                  <a:srgbClr val="0070C0"/>
                </a:solidFill>
              </a:rPr>
              <a:t>planova za poboljšanje kvalitete zraka</a:t>
            </a:r>
            <a:endParaRPr lang="hr-BA" sz="2000" dirty="0"/>
          </a:p>
        </p:txBody>
      </p:sp>
    </p:spTree>
    <p:extLst>
      <p:ext uri="{BB962C8B-B14F-4D97-AF65-F5344CB8AC3E}">
        <p14:creationId xmlns:p14="http://schemas.microsoft.com/office/powerpoint/2010/main" val="56397397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PRIMJERI ORGANIZACIJE DRŽAVNIH MREŽA DRUGIH 	ZEMALJA EU 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1729" y="1512538"/>
            <a:ext cx="56965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 smtClean="0">
                <a:solidFill>
                  <a:srgbClr val="1F497D"/>
                </a:solidFill>
              </a:rPr>
              <a:t>Rumunjska </a:t>
            </a:r>
            <a:r>
              <a:rPr lang="pl-PL" sz="2400" b="1" dirty="0">
                <a:solidFill>
                  <a:srgbClr val="1F497D"/>
                </a:solidFill>
              </a:rPr>
              <a:t>- </a:t>
            </a:r>
            <a:r>
              <a:rPr lang="pl-PL" sz="2400" b="1" dirty="0" smtClean="0">
                <a:solidFill>
                  <a:srgbClr val="1F497D"/>
                </a:solidFill>
              </a:rPr>
              <a:t>sustav </a:t>
            </a:r>
            <a:r>
              <a:rPr lang="pl-PL" sz="2400" b="1" dirty="0">
                <a:solidFill>
                  <a:srgbClr val="1F497D"/>
                </a:solidFill>
              </a:rPr>
              <a:t>praćenja </a:t>
            </a:r>
            <a:r>
              <a:rPr lang="pl-PL" sz="2400" b="1" dirty="0" smtClean="0">
                <a:solidFill>
                  <a:srgbClr val="1F497D"/>
                </a:solidFill>
              </a:rPr>
              <a:t>kvalitete </a:t>
            </a:r>
            <a:r>
              <a:rPr lang="pl-PL" sz="2400" b="1" dirty="0">
                <a:solidFill>
                  <a:srgbClr val="1F497D"/>
                </a:solidFill>
              </a:rPr>
              <a:t>zraka </a:t>
            </a: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376238" y="1953195"/>
            <a:ext cx="5317979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13 aglomeracija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s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 populacijom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većim od 250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000 stanovnika ili s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gustoćom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stanovništva većom od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3000 stanovnika po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km</a:t>
            </a:r>
            <a:r>
              <a:rPr lang="sl-SI" altLang="sr-Latn-RS" sz="2000" baseline="30000" dirty="0" smtClean="0">
                <a:solidFill>
                  <a:srgbClr val="0070C0"/>
                </a:solidFill>
                <a:latin typeface="+mn-lt"/>
              </a:rPr>
              <a:t>2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 (ako je manje od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250 000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stanovnika)</a:t>
            </a:r>
          </a:p>
          <a:p>
            <a:pPr defTabSz="914400" eaLnBrk="1" hangingPunct="1"/>
            <a:endParaRPr lang="sl-SI" altLang="sr-Latn-RS" sz="2000" b="1" dirty="0" smtClean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41 zona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za ocjenu kakvoće zraka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i upravljanje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152" y="1632626"/>
            <a:ext cx="3054959" cy="245569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54247" y="4088318"/>
            <a:ext cx="843255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eaLnBrk="1" hangingPunct="1"/>
            <a:r>
              <a:rPr lang="sl-SI" altLang="sr-Latn-RS" sz="2000" dirty="0">
                <a:solidFill>
                  <a:srgbClr val="0070C0"/>
                </a:solidFill>
              </a:rPr>
              <a:t>Nacionalna mreža za praćenje kvalitete zraka uspostavljena je u razdoblju 2005. - 2007. i u prvoj fazi je imala 117 mjernih postaja za praćenje kvalitete zraka, a trenutno uključuje:</a:t>
            </a:r>
          </a:p>
          <a:p>
            <a:pPr defTabSz="914400" eaLnBrk="1" hangingPunct="1"/>
            <a:r>
              <a:rPr lang="sl-SI" altLang="sr-Latn-RS" sz="2000" dirty="0">
                <a:solidFill>
                  <a:srgbClr val="0070C0"/>
                </a:solidFill>
              </a:rPr>
              <a:t>142 mjerene postaje za praćenje </a:t>
            </a:r>
            <a:r>
              <a:rPr lang="sl-SI" altLang="sr-Latn-RS" sz="2000" dirty="0" smtClean="0">
                <a:solidFill>
                  <a:srgbClr val="0070C0"/>
                </a:solidFill>
              </a:rPr>
              <a:t>kvalitete </a:t>
            </a:r>
            <a:r>
              <a:rPr lang="sl-SI" altLang="sr-Latn-RS" sz="2000" dirty="0">
                <a:solidFill>
                  <a:srgbClr val="0070C0"/>
                </a:solidFill>
              </a:rPr>
              <a:t>zraka;</a:t>
            </a:r>
          </a:p>
          <a:p>
            <a:pPr defTabSz="914400" eaLnBrk="1" hangingPunct="1"/>
            <a:r>
              <a:rPr lang="sl-SI" altLang="sr-Latn-RS" sz="2000" dirty="0">
                <a:solidFill>
                  <a:srgbClr val="0070C0"/>
                </a:solidFill>
              </a:rPr>
              <a:t>41 laboratorij za analizu </a:t>
            </a:r>
            <a:r>
              <a:rPr lang="sl-SI" altLang="sr-Latn-RS" sz="2000" dirty="0" smtClean="0">
                <a:solidFill>
                  <a:srgbClr val="0070C0"/>
                </a:solidFill>
              </a:rPr>
              <a:t>sa potrebnom opremom,</a:t>
            </a:r>
            <a:endParaRPr lang="sl-SI" altLang="sr-Latn-RS" sz="2000" dirty="0">
              <a:solidFill>
                <a:srgbClr val="0070C0"/>
              </a:solidFill>
            </a:endParaRPr>
          </a:p>
          <a:p>
            <a:pPr defTabSz="914400" eaLnBrk="1" hangingPunct="1"/>
            <a:r>
              <a:rPr lang="sl-SI" altLang="sr-Latn-RS" sz="2000" dirty="0">
                <a:solidFill>
                  <a:srgbClr val="0070C0"/>
                </a:solidFill>
              </a:rPr>
              <a:t>42 </a:t>
            </a:r>
            <a:r>
              <a:rPr lang="sl-SI" altLang="sr-Latn-RS" sz="2000" dirty="0" smtClean="0">
                <a:solidFill>
                  <a:srgbClr val="0070C0"/>
                </a:solidFill>
              </a:rPr>
              <a:t>cenara </a:t>
            </a:r>
            <a:r>
              <a:rPr lang="sl-SI" altLang="sr-Latn-RS" sz="2000" dirty="0">
                <a:solidFill>
                  <a:srgbClr val="0070C0"/>
                </a:solidFill>
              </a:rPr>
              <a:t>za obradu podataka (1 središte na razini svake od zona i 1 nacionalni centar za provjeru podataka).</a:t>
            </a:r>
          </a:p>
        </p:txBody>
      </p:sp>
    </p:spTree>
    <p:extLst>
      <p:ext uri="{BB962C8B-B14F-4D97-AF65-F5344CB8AC3E}">
        <p14:creationId xmlns:p14="http://schemas.microsoft.com/office/powerpoint/2010/main" val="2012289763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PRIMJERI ORGANIZACIJE DRŽAVNIH MREŽA DRUGIH 	ZEMALJA EU 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2166" y="1362234"/>
            <a:ext cx="8930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 smtClean="0">
                <a:solidFill>
                  <a:srgbClr val="1F497D"/>
                </a:solidFill>
              </a:rPr>
              <a:t>Rumunjska </a:t>
            </a:r>
            <a:r>
              <a:rPr lang="pl-PL" sz="2400" b="1" dirty="0">
                <a:solidFill>
                  <a:srgbClr val="1F497D"/>
                </a:solidFill>
              </a:rPr>
              <a:t>- </a:t>
            </a:r>
            <a:r>
              <a:rPr lang="pl-PL" sz="2400" b="1" dirty="0" smtClean="0">
                <a:solidFill>
                  <a:srgbClr val="1F497D"/>
                </a:solidFill>
              </a:rPr>
              <a:t>sustav </a:t>
            </a:r>
            <a:r>
              <a:rPr lang="pl-PL" sz="2400" b="1" dirty="0">
                <a:solidFill>
                  <a:srgbClr val="1F497D"/>
                </a:solidFill>
              </a:rPr>
              <a:t>praćenja </a:t>
            </a:r>
            <a:r>
              <a:rPr lang="pl-PL" sz="2400" b="1" dirty="0" smtClean="0">
                <a:solidFill>
                  <a:srgbClr val="1F497D"/>
                </a:solidFill>
              </a:rPr>
              <a:t>kvalitete </a:t>
            </a:r>
            <a:r>
              <a:rPr lang="pl-PL" sz="2400" b="1" dirty="0">
                <a:solidFill>
                  <a:srgbClr val="1F497D"/>
                </a:solidFill>
              </a:rPr>
              <a:t>zraka </a:t>
            </a: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132255" y="1775079"/>
            <a:ext cx="8710135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Lokacije mjerne postaja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u skladu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su s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odredbama Direktive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2008/50/EZ: postoje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24 promete postaje, 57 industrijskih lokacija, 37 urbanih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pozadinskih mjernih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mjesta, 15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prigradskih pozadinskih mjrnih mjesta,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6 regionalnih pozadinskih lokacija i 3 EMEP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lokacije.</a:t>
            </a:r>
            <a:endParaRPr lang="sl-SI" altLang="sr-Latn-RS" sz="2000" dirty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endParaRPr lang="sl-SI" altLang="sr-Latn-RS" sz="2000" dirty="0" smtClean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Podaci o kvaliteti zraka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dobiveni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sa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svih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mjernih postaja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šalju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se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u lokalne centre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, a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također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se šalju na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javne panele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. Na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nacionalnoj razini postoji 107 ploča za javne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informacije o kvaliteti zraka i to:</a:t>
            </a:r>
            <a:endParaRPr lang="sl-SI" altLang="sr-Latn-RS" sz="2000" dirty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48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vanjskih panela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 smještenih u visoko naseljenim područjima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u gradovima ili u pješačkim zonama;</a:t>
            </a:r>
            <a:endParaRPr lang="sl-SI" altLang="sr-Latn-RS" sz="2000" dirty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59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internih ploča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u zgradama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ureda javne uprave (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gradskim vijećnicama, agencijama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za zaštitu okoliša, itd.).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Također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,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podacima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o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kvaliteti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zraka na nacionalnoj razini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može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se pristupiti na internetskoj stranici: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  <a:hlinkClick r:id="rId4"/>
              </a:rPr>
              <a:t>www.calitateaer.ro</a:t>
            </a:r>
            <a:endParaRPr lang="sl-SI" altLang="sr-Latn-RS" sz="2000" dirty="0" smtClean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endParaRPr lang="sl-SI" altLang="sr-Latn-RS" sz="20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91106809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10.4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PRIMJERI ORGANIZACIJE DRŽAVNIH MREŽA DRUGIH 	ZEMALJA EU 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2166" y="1362234"/>
            <a:ext cx="8930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 smtClean="0">
                <a:solidFill>
                  <a:srgbClr val="1F497D"/>
                </a:solidFill>
              </a:rPr>
              <a:t>Rumunjska </a:t>
            </a:r>
            <a:r>
              <a:rPr lang="pl-PL" sz="2400" b="1" dirty="0">
                <a:solidFill>
                  <a:srgbClr val="1F497D"/>
                </a:solidFill>
              </a:rPr>
              <a:t>- </a:t>
            </a:r>
            <a:r>
              <a:rPr lang="pl-PL" sz="2400" b="1" dirty="0" smtClean="0">
                <a:solidFill>
                  <a:srgbClr val="1F497D"/>
                </a:solidFill>
              </a:rPr>
              <a:t>sustav </a:t>
            </a:r>
            <a:r>
              <a:rPr lang="pl-PL" sz="2400" b="1" dirty="0">
                <a:solidFill>
                  <a:srgbClr val="1F497D"/>
                </a:solidFill>
              </a:rPr>
              <a:t>praćenja </a:t>
            </a:r>
            <a:r>
              <a:rPr lang="pl-PL" sz="2400" b="1" dirty="0" smtClean="0">
                <a:solidFill>
                  <a:srgbClr val="1F497D"/>
                </a:solidFill>
              </a:rPr>
              <a:t>kvalitete </a:t>
            </a:r>
            <a:r>
              <a:rPr lang="pl-PL" sz="2400" b="1" dirty="0">
                <a:solidFill>
                  <a:srgbClr val="1F497D"/>
                </a:solidFill>
              </a:rPr>
              <a:t>zraka </a:t>
            </a: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132255" y="1775079"/>
            <a:ext cx="9011745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Odgovornosti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vlasti prema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Nacionalnoj mreži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za praćenje kvalitete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zraka:</a:t>
            </a:r>
          </a:p>
          <a:p>
            <a:pPr defTabSz="914400" eaLnBrk="1" hangingPunct="1"/>
            <a:endParaRPr lang="sl-SI" altLang="sr-Latn-RS" sz="2000" b="1" dirty="0" smtClean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Lokalne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agencije za zaštitu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okoliša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 -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upravljaju lokalnim mrežama za praćenje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kvalitete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zraka (na županijskoj razini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): mjerenje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, provjera valjanosti podataka, lokalna procjena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kvalitete zraka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, izvješćivanje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prema </a:t>
            </a:r>
            <a:r>
              <a:rPr lang="pl-PL" altLang="sr-Latn-RS" sz="2000" dirty="0" smtClean="0">
                <a:solidFill>
                  <a:srgbClr val="0070C0"/>
                </a:solidFill>
                <a:latin typeface="+mn-lt"/>
              </a:rPr>
              <a:t>Nacionalnoj agenciji </a:t>
            </a:r>
            <a:r>
              <a:rPr lang="pl-PL" altLang="sr-Latn-RS" sz="2000" dirty="0">
                <a:solidFill>
                  <a:srgbClr val="0070C0"/>
                </a:solidFill>
                <a:latin typeface="+mn-lt"/>
              </a:rPr>
              <a:t>za zaštitu </a:t>
            </a:r>
            <a:r>
              <a:rPr lang="pl-PL" altLang="sr-Latn-RS" sz="2000" dirty="0" smtClean="0">
                <a:solidFill>
                  <a:srgbClr val="0070C0"/>
                </a:solidFill>
                <a:latin typeface="+mn-lt"/>
              </a:rPr>
              <a:t>okoliša, 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obavješćivanje javnosti;</a:t>
            </a:r>
          </a:p>
          <a:p>
            <a:pPr defTabSz="914400" eaLnBrk="1" hangingPunct="1"/>
            <a:endParaRPr lang="sl-SI" altLang="sr-Latn-RS" sz="2000" dirty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Nacionalna </a:t>
            </a:r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agencija za zaštitu </a:t>
            </a:r>
            <a:r>
              <a:rPr lang="sl-SI" altLang="sr-Latn-RS" sz="2000" b="1" dirty="0" smtClean="0">
                <a:solidFill>
                  <a:srgbClr val="0070C0"/>
                </a:solidFill>
                <a:latin typeface="+mn-lt"/>
              </a:rPr>
              <a:t>okoliša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zadužena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je za:</a:t>
            </a:r>
          </a:p>
          <a:p>
            <a:pPr defTabSz="914400" eaLnBrk="1" hangingPunct="1"/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bazu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podataka, certificiranje podataka, procjena kakvoće zraka na nacionalnoj razini, izvješćuje Ministarstvo zaštite okoliša i šuma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;</a:t>
            </a:r>
          </a:p>
          <a:p>
            <a:pPr defTabSz="914400" eaLnBrk="1" hangingPunct="1"/>
            <a:endParaRPr lang="sl-SI" altLang="sr-Latn-RS" sz="2000" dirty="0">
              <a:solidFill>
                <a:srgbClr val="0070C0"/>
              </a:solidFill>
              <a:latin typeface="+mn-lt"/>
            </a:endParaRPr>
          </a:p>
          <a:p>
            <a:pPr defTabSz="914400" eaLnBrk="1" hangingPunct="1"/>
            <a:r>
              <a:rPr lang="sl-SI" altLang="sr-Latn-RS" sz="2000" b="1" dirty="0">
                <a:solidFill>
                  <a:srgbClr val="0070C0"/>
                </a:solidFill>
                <a:latin typeface="+mn-lt"/>
              </a:rPr>
              <a:t>Ministarstvo zaštite okoliša i šuma </a:t>
            </a:r>
            <a:r>
              <a:rPr lang="sl-SI" altLang="sr-Latn-RS" sz="2000" dirty="0">
                <a:solidFill>
                  <a:srgbClr val="0070C0"/>
                </a:solidFill>
                <a:latin typeface="+mn-lt"/>
              </a:rPr>
              <a:t>izvještava </a:t>
            </a:r>
            <a:r>
              <a:rPr lang="sl-SI" altLang="sr-Latn-RS" sz="2000" dirty="0" smtClean="0">
                <a:solidFill>
                  <a:srgbClr val="0070C0"/>
                </a:solidFill>
                <a:latin typeface="+mn-lt"/>
              </a:rPr>
              <a:t>Europske i međunarodne institucije prema međunarodnim obvezama.</a:t>
            </a:r>
            <a:endParaRPr lang="sl-SI" altLang="sr-Latn-RS" sz="20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284955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RMCEI - definicije 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Inspekcijski nadzor koga?</a:t>
            </a:r>
            <a:endParaRPr lang="hr-HR" sz="2400" b="1" dirty="0">
              <a:solidFill>
                <a:schemeClr val="tx2"/>
              </a:solidFill>
            </a:endParaRP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Svih onih koji imaju emisije u okoliš (voda, zrak, tlo) i koji za svoj rad trebaju dozvolu prema propisima EU - zovemo ih „CONTROLED INSTALATIONS” -  </a:t>
            </a:r>
            <a:r>
              <a:rPr lang="hr-HR" sz="2000" u="sng" dirty="0" smtClean="0">
                <a:solidFill>
                  <a:srgbClr val="0070C0"/>
                </a:solidFill>
              </a:rPr>
              <a:t>kontrolirane instalacije</a:t>
            </a:r>
          </a:p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endParaRPr lang="hr-HR" sz="2400" b="1" dirty="0" smtClean="0">
              <a:solidFill>
                <a:schemeClr val="tx2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038325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RMCEI - definicije 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Tko može obavljati inspekciju zaštite okoliša?</a:t>
            </a:r>
            <a:endParaRPr lang="hr-HR" sz="2400" b="1" dirty="0">
              <a:solidFill>
                <a:schemeClr val="tx2"/>
              </a:solidFill>
            </a:endParaRP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Svako </a:t>
            </a:r>
            <a:r>
              <a:rPr lang="hr-HR" sz="2000" u="sng" dirty="0">
                <a:solidFill>
                  <a:srgbClr val="0070C0"/>
                </a:solidFill>
              </a:rPr>
              <a:t>nadležno </a:t>
            </a:r>
            <a:r>
              <a:rPr lang="hr-HR" sz="2000" u="sng" dirty="0" smtClean="0">
                <a:solidFill>
                  <a:srgbClr val="0070C0"/>
                </a:solidFill>
              </a:rPr>
              <a:t>tijelo</a:t>
            </a:r>
            <a:r>
              <a:rPr lang="hr-HR" sz="2000" dirty="0" smtClean="0">
                <a:solidFill>
                  <a:srgbClr val="0070C0"/>
                </a:solidFill>
              </a:rPr>
              <a:t> koju imenuje zemlja članica EU i zaduži za ovo područje</a:t>
            </a: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Rečen javna osoba može imenovati bilo koju pravnu osobu (sukladno regulativi zemlje članice) da obavlja ove poslove pod njihovim nadzorom njih nazivamo „INSPECTING AUTHORITY” - </a:t>
            </a:r>
            <a:r>
              <a:rPr lang="hr-HR" sz="2000" u="sng" dirty="0">
                <a:solidFill>
                  <a:srgbClr val="0070C0"/>
                </a:solidFill>
              </a:rPr>
              <a:t>Inspekcijska </a:t>
            </a:r>
            <a:r>
              <a:rPr lang="hr-HR" sz="2000" u="sng" dirty="0" smtClean="0">
                <a:solidFill>
                  <a:srgbClr val="0070C0"/>
                </a:solidFill>
              </a:rPr>
              <a:t>tijela</a:t>
            </a:r>
            <a:endParaRPr lang="hr-HR" sz="2000" u="sng" dirty="0" smtClean="0">
              <a:solidFill>
                <a:srgbClr val="FF0000"/>
              </a:solidFill>
            </a:endParaRPr>
          </a:p>
          <a:p>
            <a:pPr lvl="1">
              <a:spcBef>
                <a:spcPct val="20000"/>
              </a:spcBef>
            </a:pPr>
            <a:endParaRPr lang="hr-HR" sz="2400" b="1" dirty="0" smtClean="0">
              <a:solidFill>
                <a:srgbClr val="00B050"/>
              </a:solidFill>
            </a:endParaRPr>
          </a:p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Tko je odgovoran za kontroliranu instalaciju?</a:t>
            </a:r>
            <a:endParaRPr lang="hr-HR" sz="2400" b="1" dirty="0">
              <a:solidFill>
                <a:schemeClr val="tx2"/>
              </a:solidFill>
            </a:endParaRP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Svatko tko upravlja ili ekonomski kontrolira kontroliranu instalaciju </a:t>
            </a:r>
            <a:r>
              <a:rPr lang="hr-HR" sz="2000" u="sng" dirty="0" smtClean="0">
                <a:solidFill>
                  <a:srgbClr val="0070C0"/>
                </a:solidFill>
              </a:rPr>
              <a:t>operator kontrolirane instalacije</a:t>
            </a:r>
            <a:r>
              <a:rPr lang="hr-HR" sz="2000" dirty="0" smtClean="0">
                <a:solidFill>
                  <a:srgbClr val="0070C0"/>
                </a:solidFill>
              </a:rPr>
              <a:t>.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140926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RMCEI - planiranje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Organiziranje inspekcije zaštite okoliša</a:t>
            </a:r>
            <a:endParaRPr lang="hr-HR" sz="2400" b="1" dirty="0">
              <a:solidFill>
                <a:schemeClr val="tx2"/>
              </a:solidFill>
            </a:endParaRP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Svaka </a:t>
            </a:r>
            <a:r>
              <a:rPr lang="hr-HR" sz="2000" dirty="0">
                <a:solidFill>
                  <a:srgbClr val="0070C0"/>
                </a:solidFill>
              </a:rPr>
              <a:t>država članica </a:t>
            </a:r>
            <a:r>
              <a:rPr lang="hr-HR" sz="2000" dirty="0" smtClean="0">
                <a:solidFill>
                  <a:srgbClr val="0070C0"/>
                </a:solidFill>
              </a:rPr>
              <a:t>mora osigurati  da inspekcija u zaštiti okoliša osigura visoki nivo zaštite okoliša i da se nadzor kontroliranih postrojenja organizira i obavlja planirano, po istim kriterijima i da izvješća o nadzoru sadrže relevantne informacije sukladno preporukama.  </a:t>
            </a:r>
            <a:endParaRPr lang="hr-HR" sz="2000" dirty="0">
              <a:solidFill>
                <a:srgbClr val="0070C0"/>
              </a:solidFill>
            </a:endParaRPr>
          </a:p>
          <a:p>
            <a:pPr lvl="1">
              <a:spcBef>
                <a:spcPct val="20000"/>
              </a:spcBef>
            </a:pPr>
            <a:endParaRPr lang="hr-HR" sz="2400" b="1" dirty="0" smtClean="0">
              <a:solidFill>
                <a:srgbClr val="00B05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929838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RMCEI - planiranje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Planovi za inspekciju u zaštiti okoliša</a:t>
            </a:r>
            <a:endParaRPr lang="hr-HR" sz="2400" b="1" dirty="0">
              <a:solidFill>
                <a:schemeClr val="tx2"/>
              </a:solidFill>
            </a:endParaRP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Svaka </a:t>
            </a:r>
            <a:r>
              <a:rPr lang="hr-HR" sz="2000" dirty="0">
                <a:solidFill>
                  <a:srgbClr val="0070C0"/>
                </a:solidFill>
              </a:rPr>
              <a:t>država članica </a:t>
            </a:r>
            <a:r>
              <a:rPr lang="hr-HR" sz="2000" dirty="0" smtClean="0">
                <a:solidFill>
                  <a:srgbClr val="0070C0"/>
                </a:solidFill>
              </a:rPr>
              <a:t>mora osigurati  da inspekcija u zaštiti okoliša bude planirana unaprijed te da ti planovi pokrivaju nadzor kontroliranih instalacija na cijelom teritoriju zemlje članice i da sva inspekcijska tijela obavljaju nadzor na isti način.</a:t>
            </a:r>
            <a:endParaRPr lang="hr-HR" sz="2000" dirty="0">
              <a:solidFill>
                <a:srgbClr val="0070C0"/>
              </a:solidFill>
            </a:endParaRPr>
          </a:p>
          <a:p>
            <a:pPr lvl="1">
              <a:spcBef>
                <a:spcPct val="20000"/>
              </a:spcBef>
            </a:pPr>
            <a:endParaRPr lang="hr-HR" sz="2400" b="1" dirty="0" smtClean="0">
              <a:solidFill>
                <a:srgbClr val="00B050"/>
              </a:solidFill>
            </a:endParaRPr>
          </a:p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Na osnovu čega se trebaju zasnivati planovi?</a:t>
            </a:r>
            <a:endParaRPr lang="hr-HR" sz="2400" b="1" dirty="0">
              <a:solidFill>
                <a:schemeClr val="tx2"/>
              </a:solidFill>
            </a:endParaRP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propisima </a:t>
            </a:r>
            <a:r>
              <a:rPr lang="hr-HR" sz="2000" dirty="0">
                <a:solidFill>
                  <a:srgbClr val="0070C0"/>
                </a:solidFill>
              </a:rPr>
              <a:t>EU koji se trebaju primjenjivati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>
                <a:solidFill>
                  <a:srgbClr val="0070C0"/>
                </a:solidFill>
              </a:rPr>
              <a:t>registru kontroliranih instalacija i njihovom stanju zadovoljavanja standarda zaštite okoliša EU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>
                <a:solidFill>
                  <a:srgbClr val="0070C0"/>
                </a:solidFill>
              </a:rPr>
              <a:t>procjeni glavnih ugroza za </a:t>
            </a:r>
            <a:r>
              <a:rPr lang="hr-HR" sz="2000" dirty="0" smtClean="0">
                <a:solidFill>
                  <a:srgbClr val="0070C0"/>
                </a:solidFill>
              </a:rPr>
              <a:t>okoliš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podatcima </a:t>
            </a:r>
            <a:r>
              <a:rPr lang="hr-HR" sz="2000" dirty="0">
                <a:solidFill>
                  <a:srgbClr val="0070C0"/>
                </a:solidFill>
              </a:rPr>
              <a:t>o </a:t>
            </a:r>
            <a:r>
              <a:rPr lang="hr-HR" sz="2000" dirty="0" smtClean="0">
                <a:solidFill>
                  <a:srgbClr val="0070C0"/>
                </a:solidFill>
              </a:rPr>
              <a:t>prethodnim </a:t>
            </a:r>
            <a:r>
              <a:rPr lang="hr-HR" sz="2000" dirty="0">
                <a:solidFill>
                  <a:srgbClr val="0070C0"/>
                </a:solidFill>
              </a:rPr>
              <a:t>nadzorima 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endParaRPr lang="hr-HR" sz="2000" dirty="0">
              <a:solidFill>
                <a:srgbClr val="0070C0"/>
              </a:solidFill>
            </a:endParaRP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endParaRPr lang="hr-HR" sz="2000" dirty="0" smtClean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762163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RMCEI - planiranje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Plan za inspekciju u zaštiti okoliša treba minimalno sadržavati</a:t>
            </a:r>
            <a:endParaRPr lang="hr-HR" sz="2400" b="1" dirty="0">
              <a:solidFill>
                <a:schemeClr val="tx2"/>
              </a:solidFill>
            </a:endParaRP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geografsko područje kojeg pokriva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vremensko područje kojeg pokriva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uključiti posebne uvjete za reviziju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identifikaciju lokaciju ili tipove kontroliranih instalacija uključujući i  frekvenciju nadzora po tipu ili lokaciji istih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programe rutinskog nadzora s obzirom na oblik okolišne ugroze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osigurati okvirne procedure za ne planirane nadzore u slučaju pritužbi građana, akcidenata, slučajeva nesukladnosti ili izdavanja dozvola</a:t>
            </a: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osigurati koordinaciju  između različitih inspekcijskih tijela ako postoje</a:t>
            </a:r>
          </a:p>
          <a:p>
            <a:pPr lvl="1">
              <a:spcBef>
                <a:spcPct val="20000"/>
              </a:spcBef>
            </a:pPr>
            <a:endParaRPr lang="hr-HR" sz="2400" b="1" dirty="0" smtClean="0">
              <a:solidFill>
                <a:srgbClr val="00B050"/>
              </a:solidFill>
            </a:endParaRP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endParaRPr lang="hr-HR" sz="2000" dirty="0">
              <a:solidFill>
                <a:srgbClr val="0070C0"/>
              </a:solidFill>
            </a:endParaRPr>
          </a:p>
          <a:p>
            <a:pPr marL="800100" lvl="1" indent="-342900">
              <a:spcBef>
                <a:spcPct val="20000"/>
              </a:spcBef>
              <a:buFontTx/>
              <a:buChar char="-"/>
            </a:pPr>
            <a:endParaRPr lang="hr-HR" sz="2000" dirty="0" smtClean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22931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RMCEI - nadzor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Nadzor na lokaciji</a:t>
            </a:r>
            <a:endParaRPr lang="hr-HR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Svaka država članica treba osigurati da se kod svih inspekcijskog nadzora uvijek primjenjuju sljedeći kriteriji</a:t>
            </a:r>
            <a:endParaRPr lang="hr-HR" sz="2000" dirty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da se uvijek provjere EU propisi relevantni za dani nadzor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da ukoliko nadzor radi više inspektora oni dijele sve relevantne informacije kako sa terena tako i druge informacije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da se o nalazima inspekcijskog nadzora izrade izvješća po kriterijima opisanim u RMCEI te da su dostupna svim nadležnim vlastima na području zemlje članice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da inspektori imaju pravnu osnovu da im se osigura pristup nadziranom operateru te svim relevantnim informacijama  </a:t>
            </a:r>
            <a:endParaRPr lang="hr-HR" sz="2000" dirty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>
                <a:solidFill>
                  <a:srgbClr val="0070C0"/>
                </a:solidFill>
              </a:rPr>
              <a:t>zbog nesukladnosti / </a:t>
            </a:r>
            <a:r>
              <a:rPr lang="hr-HR" sz="2000" dirty="0" smtClean="0">
                <a:solidFill>
                  <a:srgbClr val="0070C0"/>
                </a:solidFill>
              </a:rPr>
              <a:t>nepravilnosti</a:t>
            </a: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51731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 smtClean="0">
                <a:solidFill>
                  <a:srgbClr val="1F497D"/>
                </a:solidFill>
              </a:rPr>
              <a:t>Zakonom </a:t>
            </a:r>
            <a:r>
              <a:rPr lang="pl-PL" sz="2400" b="1" dirty="0">
                <a:solidFill>
                  <a:srgbClr val="1F497D"/>
                </a:solidFill>
              </a:rPr>
              <a:t>o zaštiti zraka </a:t>
            </a:r>
            <a:r>
              <a:rPr lang="pl-PL" sz="2000" dirty="0">
                <a:solidFill>
                  <a:srgbClr val="0070C0"/>
                </a:solidFill>
              </a:rPr>
              <a:t>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dirty="0">
                <a:hlinkClick r:id="rId4"/>
              </a:rPr>
              <a:t>130/11</a:t>
            </a:r>
            <a:r>
              <a:rPr lang="hr-BA" sz="2000" dirty="0"/>
              <a:t>, </a:t>
            </a:r>
            <a:r>
              <a:rPr lang="hr-BA" sz="2000" dirty="0">
                <a:hlinkClick r:id="rId5"/>
              </a:rPr>
              <a:t>47/14</a:t>
            </a:r>
            <a:r>
              <a:rPr lang="hr-BA" sz="2000" dirty="0"/>
              <a:t>, </a:t>
            </a:r>
            <a:r>
              <a:rPr lang="hr-BA" sz="2000" u="sng" dirty="0">
                <a:hlinkClick r:id="rId6"/>
              </a:rPr>
              <a:t>61/17</a:t>
            </a:r>
            <a:r>
              <a:rPr lang="hr-BA" sz="2000" dirty="0">
                <a:solidFill>
                  <a:srgbClr val="0070C0"/>
                </a:solidFill>
              </a:rPr>
              <a:t>) uređuju </a:t>
            </a:r>
            <a:r>
              <a:rPr lang="hr-BA" sz="2000" dirty="0" smtClean="0">
                <a:solidFill>
                  <a:srgbClr val="0070C0"/>
                </a:solidFill>
              </a:rPr>
              <a:t>se :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temeljni </a:t>
            </a:r>
            <a:r>
              <a:rPr lang="hr-BA" sz="2000" dirty="0">
                <a:solidFill>
                  <a:srgbClr val="0070C0"/>
                </a:solidFill>
              </a:rPr>
              <a:t>ciljevi zaštite zraka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značenje </a:t>
            </a:r>
            <a:r>
              <a:rPr lang="hr-BA" sz="2000" dirty="0">
                <a:solidFill>
                  <a:srgbClr val="0070C0"/>
                </a:solidFill>
              </a:rPr>
              <a:t>pojmova u smislu Zakona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utvrđuje </a:t>
            </a:r>
            <a:r>
              <a:rPr lang="hr-BA" sz="2000" dirty="0">
                <a:solidFill>
                  <a:srgbClr val="0070C0"/>
                </a:solidFill>
              </a:rPr>
              <a:t>se institucionalna nadležnost i odgovornost za provedbu Zakona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planski </a:t>
            </a:r>
            <a:r>
              <a:rPr lang="hr-BA" sz="2000" dirty="0">
                <a:solidFill>
                  <a:srgbClr val="0070C0"/>
                </a:solidFill>
              </a:rPr>
              <a:t>dokumenti i sudjelovanje javnosti u njihovoj izradi</a:t>
            </a:r>
            <a:r>
              <a:rPr lang="hr-BA" sz="2000" dirty="0" smtClean="0">
                <a:solidFill>
                  <a:srgbClr val="0070C0"/>
                </a:solidFill>
              </a:rPr>
              <a:t>;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način </a:t>
            </a:r>
            <a:r>
              <a:rPr lang="hr-BA" sz="2000" dirty="0">
                <a:solidFill>
                  <a:srgbClr val="0070C0"/>
                </a:solidFill>
              </a:rPr>
              <a:t>praćenja i procjenjivanja kvalitete zraka na teritoriju Republike Hrvatske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razvrstavanje </a:t>
            </a:r>
            <a:r>
              <a:rPr lang="hr-BA" sz="2000" dirty="0">
                <a:solidFill>
                  <a:srgbClr val="0070C0"/>
                </a:solidFill>
              </a:rPr>
              <a:t>teritorija Države na zone i aglomeracije s obzirom na razine onečišćenosti zraka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mjere </a:t>
            </a:r>
            <a:r>
              <a:rPr lang="hr-BA" sz="2000" dirty="0">
                <a:solidFill>
                  <a:srgbClr val="0070C0"/>
                </a:solidFill>
              </a:rPr>
              <a:t>za sprječavanje i smanjivanje onečišćavanja zraka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donošenje </a:t>
            </a:r>
            <a:r>
              <a:rPr lang="hr-BA" sz="2000" dirty="0">
                <a:solidFill>
                  <a:srgbClr val="0070C0"/>
                </a:solidFill>
              </a:rPr>
              <a:t>akcijskih planova za poboljšanje kvalitete zraka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izvještavanje </a:t>
            </a:r>
            <a:r>
              <a:rPr lang="hr-BA" sz="2000" dirty="0">
                <a:solidFill>
                  <a:srgbClr val="0070C0"/>
                </a:solidFill>
              </a:rPr>
              <a:t>o kvaliteti zraka i razmjena podataka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obavljanje </a:t>
            </a:r>
            <a:r>
              <a:rPr lang="hr-BA" sz="2000" dirty="0">
                <a:solidFill>
                  <a:srgbClr val="0070C0"/>
                </a:solidFill>
              </a:rPr>
              <a:t>stručnih poslova praćenja kvalitete zraka i emisija u zrak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1178299011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RMCEI - nadzor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>
                <a:solidFill>
                  <a:schemeClr val="tx2"/>
                </a:solidFill>
              </a:rPr>
              <a:t>Kakav inspekcijski nadzor može biti?</a:t>
            </a:r>
          </a:p>
          <a:p>
            <a:pPr lvl="1">
              <a:spcBef>
                <a:spcPct val="20000"/>
              </a:spcBef>
            </a:pPr>
            <a:endParaRPr lang="hr-HR" sz="2000" dirty="0" smtClean="0">
              <a:solidFill>
                <a:srgbClr val="0070C0"/>
              </a:solidFill>
            </a:endParaRP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Rutinski  </a:t>
            </a:r>
            <a:r>
              <a:rPr lang="hr-HR" sz="2000" dirty="0">
                <a:solidFill>
                  <a:srgbClr val="0070C0"/>
                </a:solidFill>
              </a:rPr>
              <a:t>- planirani</a:t>
            </a:r>
          </a:p>
          <a:p>
            <a:pPr lvl="1">
              <a:spcBef>
                <a:spcPct val="20000"/>
              </a:spcBef>
            </a:pPr>
            <a:endParaRPr lang="hr-HR" sz="2000" dirty="0" smtClean="0">
              <a:solidFill>
                <a:srgbClr val="0070C0"/>
              </a:solidFill>
            </a:endParaRP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Neplanirani</a:t>
            </a:r>
            <a:endParaRPr lang="hr-HR" sz="2000" dirty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>
                <a:solidFill>
                  <a:srgbClr val="0070C0"/>
                </a:solidFill>
              </a:rPr>
              <a:t>zbog prijava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>
                <a:solidFill>
                  <a:srgbClr val="0070C0"/>
                </a:solidFill>
              </a:rPr>
              <a:t>zbog akcidenata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>
                <a:solidFill>
                  <a:srgbClr val="0070C0"/>
                </a:solidFill>
              </a:rPr>
              <a:t>zbog nesukladnosti / </a:t>
            </a:r>
            <a:r>
              <a:rPr lang="hr-HR" sz="2000" dirty="0" smtClean="0">
                <a:solidFill>
                  <a:srgbClr val="0070C0"/>
                </a:solidFill>
              </a:rPr>
              <a:t>nepravilnosti</a:t>
            </a: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40273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RMCEI - nadzor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Planirani - rutinski nadzor na lokaciji</a:t>
            </a:r>
            <a:endParaRPr lang="hr-HR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Svaka država članica treba osigurati da se inspekcijski nadzor nadziranih postrojenja redovno obavlja kao dio rutinskih nadzora u zaštiti okoliša i da se uvijek primjenjuju sljedeći kriteriji</a:t>
            </a:r>
            <a:endParaRPr lang="hr-HR" sz="2000" dirty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da se tijekom rutinskog nadzora preispita cijeli utjecaj nadziranog postrojenja na okoliš u kontekstu sa relevantnom regulativom, programima nadzora i u skladu sa organizacionim aspektima inspekcijskog tijela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da takvi nadzori promiču i unaprjeđuju znanje operatera na ovom području </a:t>
            </a:r>
            <a:endParaRPr lang="hr-HR" sz="2000" dirty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da se procjeni efektivnost postojeće dozvole nadziranog postrojenja s obzirom na njegov utjecaj na okoliš te da se s obzirom na to procijeni potreba za promjenom dozvole u smislu njenog poboljšanja</a:t>
            </a: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4562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RMCEI - nadzor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Neplanirani nadzor na lokaciji</a:t>
            </a:r>
            <a:endParaRPr lang="hr-HR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Svaka država članica treba osigurati da se ne planirani inspekcijski nadzori obavljaju u sljedećim slučajevima</a:t>
            </a:r>
            <a:endParaRPr lang="hr-HR" sz="2000" dirty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kod ozbiljnih pritužbi na ugrozu okoliša i to što je brže moguće nakon zaprimanja tih pritužbi</a:t>
            </a:r>
            <a:endParaRPr lang="hr-HR" sz="2000" dirty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u slučaju ozbiljnih akcidenata i incidenata kao i ozbiljnih nesukladnosti sa EU propisima, i to što je brže moguće nakon što takva informacija dođe do inspekcijskog tijela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prije početka rada nadziranog postrojenja a nakon izdavanja dozvole za isto kako bi se utvrdilo jesu li aktivnosti operatera u skladu sa mjerama i zahtjevima iz dozvole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iz istih razloga kod mijenjanja dozvole nadziranom postrojenju</a:t>
            </a: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327483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RMCEI -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izvještavanje o nadzoru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Izvještaji i zaključci nakon nadzora na lokaciji</a:t>
            </a:r>
            <a:endParaRPr lang="hr-HR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Svaka država članica treba osigurati da se nakon svakog inspekcijskog nadzora o nadzoru i zaključcima donesenim po njemu sastavi izvještaj koji će biti jedinstveno označen i prepoznatljiv. </a:t>
            </a: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Izvješće treba sadržavati nalaze o pridržavanju propisa EU nadziranog postrojenja, procjenu i zaključke o potrebi poduzimanja daljnjih postupaka  (mjera za otklanjanje nedostataka, pokretanje prekršajnih ili kaznenih postupaka, izmjene dozvole).</a:t>
            </a: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Također treba sadržavati i informaciju o tome je li potreban naknadni inspekcijski nadzor.</a:t>
            </a: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Izvješće trena napraviti u najkraćem mogućem roku nakon završetka nadzora.</a:t>
            </a: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06255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RMCEI -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izvještavanje o nadzoru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Izvještaji i zaključci nakon nadzora na lokaciji</a:t>
            </a:r>
            <a:endParaRPr lang="hr-HR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Nakon što je napisano svako izvješće treba biti čuvano u dostupnoj bazi podataka.</a:t>
            </a: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Cijelo izvješće ili ako to nije praktično zaključci izvješća trebaju biti dostavljeni operateru nadziranog postrojenja sukladno Direktivi 90/313/EEC.</a:t>
            </a:r>
          </a:p>
          <a:p>
            <a:pPr marL="0"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Izvješće treba biti dostupno javnosti do dva mjeseca od nadzora.</a:t>
            </a: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10054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RMCEI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Istraživanja (nadzor) u slučaju ozbiljnih akcidenata, incidenata i nesukladnosti</a:t>
            </a:r>
            <a:endParaRPr lang="hr-HR" sz="2000" dirty="0">
              <a:solidFill>
                <a:srgbClr val="0070C0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HR" sz="2000" dirty="0">
                <a:solidFill>
                  <a:srgbClr val="0070C0"/>
                </a:solidFill>
              </a:rPr>
              <a:t>Svaka država članica </a:t>
            </a:r>
            <a:r>
              <a:rPr lang="hr-HR" sz="2000" dirty="0" smtClean="0">
                <a:solidFill>
                  <a:srgbClr val="0070C0"/>
                </a:solidFill>
              </a:rPr>
              <a:t>treba osigurati da se </a:t>
            </a:r>
            <a:r>
              <a:rPr lang="hr-HR" sz="2000" dirty="0">
                <a:solidFill>
                  <a:srgbClr val="0070C0"/>
                </a:solidFill>
              </a:rPr>
              <a:t>od strane nadležnog </a:t>
            </a:r>
            <a:r>
              <a:rPr lang="hr-HR" sz="2000" dirty="0" smtClean="0">
                <a:solidFill>
                  <a:srgbClr val="0070C0"/>
                </a:solidFill>
              </a:rPr>
              <a:t>tijela obavi istraživanje (nadzor) u slučaju ozbiljnih akcidenata, incidenata i nesukladnosti sa EU propisima a u svrhu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razlučivanja uzroka događaja i ako je moguće odgovornosti za događaj te izvještavanja o tome nadležnih tijela (državno odvjetništvo) ukoliko je potrebno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smanjiti ili ako je moguće otkloniti utjecaj događaja na okoliš kroz određivanje mjera koje trebaju poduzeti operateri ili nadležna tijela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utvrditi mjere kako se događaj ne bi razvijao dalje u negativnom smjeru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HR" sz="2000" dirty="0" smtClean="0">
                <a:solidFill>
                  <a:srgbClr val="0070C0"/>
                </a:solidFill>
              </a:rPr>
              <a:t>pokrenuti prekršajni ili kazneni postupak ako je potrebno kao i osigurati da operator poduzme odgovarajuće mjere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728328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RMCEI - izvještavanje </a:t>
            </a: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prema EK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Izvještavanje o aktivnostima inspekcije u zaštiti okoliša</a:t>
            </a:r>
            <a:endParaRPr lang="hr-HR" sz="2400" b="1" dirty="0">
              <a:solidFill>
                <a:schemeClr val="tx2"/>
              </a:solidFill>
            </a:endParaRP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Dan je rok zemljama članicama od dvije godine od izlaska Preporuka da daju svoje prvo izvješće o svim aktivnostima u inspekciji zaštite okoliša dobivenim od inspekcijskih tijela Europskoj Komisiji.</a:t>
            </a:r>
          </a:p>
          <a:p>
            <a:pPr lvl="1">
              <a:spcBef>
                <a:spcPct val="20000"/>
              </a:spcBef>
            </a:pPr>
            <a:endParaRPr lang="hr-HR" sz="2000" dirty="0" smtClean="0">
              <a:solidFill>
                <a:srgbClr val="0070C0"/>
              </a:solidFill>
            </a:endParaRPr>
          </a:p>
          <a:p>
            <a:pPr lvl="1">
              <a:spcBef>
                <a:spcPct val="20000"/>
              </a:spcBef>
            </a:pPr>
            <a:r>
              <a:rPr lang="hr-HR" sz="2000" dirty="0" smtClean="0">
                <a:solidFill>
                  <a:srgbClr val="0070C0"/>
                </a:solidFill>
              </a:rPr>
              <a:t>Takva izvješća trebaju biti javna i trebaju sadržavati sljedeće informacije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o osoblju i drugim resursima inspekcijskih tijela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detalje o ulozi i angažmanu inspekcijskih tijela u izradi planova za inspekciju u zaštiti okoliša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detalje o broju nadzora na lokacijama za udjelima pojedinih tipova nadziranih postrojenja i procjenu vremena koje će biti potrebno da se nad svim postrojenjima tog tipa izvrši nadzor</a:t>
            </a: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22596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>
              <a:lnSpc>
                <a:spcPct val="150000"/>
              </a:lnSpc>
            </a:pPr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   10.5 </a:t>
            </a:r>
            <a:r>
              <a:rPr lang="hr-HR" sz="2800" b="1" dirty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RMCEI - izvještavanje prema EK</a:t>
            </a:r>
            <a:endParaRPr lang="hr-HR" sz="2800" b="1" dirty="0" smtClean="0">
              <a:solidFill>
                <a:schemeClr val="tx2"/>
              </a:solidFill>
              <a:effectLst>
                <a:glow>
                  <a:srgbClr val="7F7F7F">
                    <a:alpha val="35000"/>
                  </a:srgbClr>
                </a:glow>
              </a:effectLst>
            </a:endParaRP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628776"/>
            <a:ext cx="83629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>
              <a:spcBef>
                <a:spcPct val="20000"/>
              </a:spcBef>
              <a:buFont typeface="Arial" charset="0"/>
              <a:buChar char="•"/>
            </a:pPr>
            <a:r>
              <a:rPr lang="hr-HR" sz="2400" b="1" dirty="0" smtClean="0">
                <a:solidFill>
                  <a:schemeClr val="tx2"/>
                </a:solidFill>
              </a:rPr>
              <a:t>Izvještavanje o aktivnostima inspekcije u zaštiti okoliša</a:t>
            </a:r>
            <a:endParaRPr lang="hr-HR" sz="2400" b="1" dirty="0">
              <a:solidFill>
                <a:schemeClr val="tx2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endParaRPr lang="hr-HR" sz="2000" dirty="0" smtClean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>
                <a:solidFill>
                  <a:srgbClr val="0070C0"/>
                </a:solidFill>
              </a:rPr>
              <a:t>o stupnju usklađenosti nadziranih postrojenja sa EU propisima iz područja zaštite </a:t>
            </a:r>
            <a:r>
              <a:rPr lang="hr-HR" sz="2000" dirty="0" smtClean="0">
                <a:solidFill>
                  <a:srgbClr val="0070C0"/>
                </a:solidFill>
              </a:rPr>
              <a:t>okoliša</a:t>
            </a:r>
            <a:endParaRPr lang="hr-HR" sz="2000" dirty="0">
              <a:solidFill>
                <a:srgbClr val="0070C0"/>
              </a:solidFill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kratki opis i broj aktivnosti (neplaniranog nadzora) zbog ozbiljnih pritužbi, incidenata, akcidenata i nesukladnosti sa EU propisima 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hr-HR" sz="2000" dirty="0" smtClean="0">
                <a:solidFill>
                  <a:srgbClr val="0070C0"/>
                </a:solidFill>
              </a:rPr>
              <a:t>evaluaciju uspješnosti provođenja planova inspekcije u zaštiti okoliša kao i preporuke za buduće planove</a:t>
            </a:r>
            <a:endParaRPr lang="hr-HR" sz="2000" dirty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19874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581275"/>
            <a:ext cx="8229600" cy="1143000"/>
          </a:xfrm>
        </p:spPr>
        <p:txBody>
          <a:bodyPr/>
          <a:lstStyle/>
          <a:p>
            <a:pPr eaLnBrk="1" hangingPunct="1"/>
            <a:r>
              <a:rPr lang="hr-HR" sz="3600" b="1" dirty="0" smtClean="0">
                <a:solidFill>
                  <a:schemeClr val="tx2"/>
                </a:solidFill>
                <a:effectLst>
                  <a:glow rad="228600">
                    <a:schemeClr val="bg1">
                      <a:lumMod val="50000"/>
                      <a:alpha val="20000"/>
                    </a:schemeClr>
                  </a:glow>
                </a:effectLst>
              </a:rPr>
              <a:t>HVALA NA PAŽNJI</a:t>
            </a:r>
          </a:p>
        </p:txBody>
      </p:sp>
      <p:grpSp>
        <p:nvGrpSpPr>
          <p:cNvPr id="12" name="Group 3"/>
          <p:cNvGrpSpPr>
            <a:grpSpLocks/>
          </p:cNvGrpSpPr>
          <p:nvPr/>
        </p:nvGrpSpPr>
        <p:grpSpPr bwMode="auto">
          <a:xfrm>
            <a:off x="1152525" y="882831"/>
            <a:ext cx="5463568" cy="664979"/>
            <a:chOff x="14858" y="6098313"/>
            <a:chExt cx="5463612" cy="637316"/>
          </a:xfrm>
        </p:grpSpPr>
        <p:pic>
          <p:nvPicPr>
            <p:cNvPr id="13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58" y="6098313"/>
              <a:ext cx="5463612" cy="637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1911936" y="6134828"/>
              <a:ext cx="2225693" cy="2632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hr-HR" sz="1200">
                  <a:solidFill>
                    <a:srgbClr val="7F7F7F"/>
                  </a:solidFill>
                  <a:latin typeface="Arial" charset="0"/>
                </a:rPr>
                <a:t>I</a:t>
              </a:r>
              <a:r>
                <a:rPr lang="hr-HR" sz="1200">
                  <a:solidFill>
                    <a:srgbClr val="7F7F7F"/>
                  </a:solidFill>
                  <a:latin typeface="Arial Narrow" pitchFamily="34" charset="0"/>
                </a:rPr>
                <a:t>n</a:t>
              </a:r>
              <a:r>
                <a:rPr lang="en-US" sz="1200">
                  <a:solidFill>
                    <a:srgbClr val="7F7F7F"/>
                  </a:solidFill>
                  <a:latin typeface="Arial Narrow" pitchFamily="34" charset="0"/>
                </a:rPr>
                <a:t>stitut</a:t>
              </a:r>
              <a:r>
                <a:rPr lang="hr-HR" sz="1200">
                  <a:solidFill>
                    <a:srgbClr val="7F7F7F"/>
                  </a:solidFill>
                  <a:latin typeface="Arial Narrow" pitchFamily="34" charset="0"/>
                </a:rPr>
                <a:t> za energetiku i zaštitu okoliša</a:t>
              </a:r>
            </a:p>
          </p:txBody>
        </p:sp>
      </p:grpSp>
      <p:pic>
        <p:nvPicPr>
          <p:cNvPr id="15" name="Picture 8" descr="Znak_1024x76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38367"/>
            <a:ext cx="115570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Slika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557" y="738367"/>
            <a:ext cx="1361625" cy="96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641600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pl-PL" sz="2400" b="1" dirty="0" smtClean="0">
                <a:solidFill>
                  <a:srgbClr val="1F497D"/>
                </a:solidFill>
              </a:rPr>
              <a:t>Zakonom </a:t>
            </a:r>
            <a:r>
              <a:rPr lang="pl-PL" sz="2400" b="1" dirty="0">
                <a:solidFill>
                  <a:srgbClr val="1F497D"/>
                </a:solidFill>
              </a:rPr>
              <a:t>o zaštiti zraka </a:t>
            </a:r>
            <a:r>
              <a:rPr lang="pl-PL" sz="2000" dirty="0">
                <a:solidFill>
                  <a:srgbClr val="0070C0"/>
                </a:solidFill>
              </a:rPr>
              <a:t>(</a:t>
            </a:r>
            <a:r>
              <a:rPr lang="hr-BA" sz="2000" dirty="0">
                <a:solidFill>
                  <a:srgbClr val="0070C0"/>
                </a:solidFill>
              </a:rPr>
              <a:t>Narodne novine</a:t>
            </a:r>
            <a:r>
              <a:rPr lang="hr-BA" sz="2000" dirty="0"/>
              <a:t> </a:t>
            </a:r>
            <a:r>
              <a:rPr lang="hr-BA" sz="2000" dirty="0">
                <a:hlinkClick r:id="rId4"/>
              </a:rPr>
              <a:t>130/11</a:t>
            </a:r>
            <a:r>
              <a:rPr lang="hr-BA" sz="2000" dirty="0"/>
              <a:t>, </a:t>
            </a:r>
            <a:r>
              <a:rPr lang="hr-BA" sz="2000" dirty="0">
                <a:hlinkClick r:id="rId5"/>
              </a:rPr>
              <a:t>47/14</a:t>
            </a:r>
            <a:r>
              <a:rPr lang="hr-BA" sz="2000" dirty="0"/>
              <a:t>, </a:t>
            </a:r>
            <a:r>
              <a:rPr lang="hr-BA" sz="2000" u="sng" dirty="0">
                <a:hlinkClick r:id="rId6"/>
              </a:rPr>
              <a:t>61/17</a:t>
            </a:r>
            <a:r>
              <a:rPr lang="hr-BA" sz="2000" dirty="0">
                <a:solidFill>
                  <a:srgbClr val="0070C0"/>
                </a:solidFill>
              </a:rPr>
              <a:t>) uređuju </a:t>
            </a:r>
            <a:r>
              <a:rPr lang="hr-BA" sz="2000" dirty="0" smtClean="0">
                <a:solidFill>
                  <a:srgbClr val="0070C0"/>
                </a:solidFill>
              </a:rPr>
              <a:t>se (</a:t>
            </a:r>
            <a:r>
              <a:rPr lang="hr-BA" sz="2000" dirty="0">
                <a:solidFill>
                  <a:srgbClr val="0070C0"/>
                </a:solidFill>
              </a:rPr>
              <a:t>nastavak): 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tvari </a:t>
            </a:r>
            <a:r>
              <a:rPr lang="hr-BA" sz="2000" dirty="0">
                <a:solidFill>
                  <a:srgbClr val="0070C0"/>
                </a:solidFill>
              </a:rPr>
              <a:t>koje oštećuju ozonski sloj i </a:t>
            </a:r>
            <a:r>
              <a:rPr lang="hr-BA" sz="2000" dirty="0" err="1">
                <a:solidFill>
                  <a:srgbClr val="0070C0"/>
                </a:solidFill>
              </a:rPr>
              <a:t>fluoriranih</a:t>
            </a:r>
            <a:r>
              <a:rPr lang="hr-BA" sz="2000" dirty="0">
                <a:solidFill>
                  <a:srgbClr val="0070C0"/>
                </a:solidFill>
              </a:rPr>
              <a:t> stakleničkih plinova</a:t>
            </a:r>
            <a:r>
              <a:rPr lang="hr-BA" sz="2000" dirty="0" smtClean="0">
                <a:solidFill>
                  <a:srgbClr val="0070C0"/>
                </a:solidFill>
              </a:rPr>
              <a:t>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praćenje </a:t>
            </a:r>
            <a:r>
              <a:rPr lang="hr-BA" sz="2000" dirty="0">
                <a:solidFill>
                  <a:srgbClr val="0070C0"/>
                </a:solidFill>
              </a:rPr>
              <a:t>emisija stakleničkih plinova i mjera za ublažavanje i prilagodbu klimatskim </a:t>
            </a:r>
            <a:r>
              <a:rPr lang="hr-BA" sz="2000" dirty="0" smtClean="0">
                <a:solidFill>
                  <a:srgbClr val="0070C0"/>
                </a:solidFill>
              </a:rPr>
              <a:t>promjenama,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informacijski </a:t>
            </a:r>
            <a:r>
              <a:rPr lang="hr-BA" sz="2000" dirty="0">
                <a:solidFill>
                  <a:srgbClr val="0070C0"/>
                </a:solidFill>
              </a:rPr>
              <a:t>sustav zaštite zraka, </a:t>
            </a:r>
            <a:endParaRPr lang="hr-BA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financiranje </a:t>
            </a:r>
            <a:r>
              <a:rPr lang="hr-BA" sz="2000" dirty="0">
                <a:solidFill>
                  <a:srgbClr val="0070C0"/>
                </a:solidFill>
              </a:rPr>
              <a:t>zaštite zraka, ozonskog sloja, ublažavanja klimatskih promjena i prilagodbe klimatskim </a:t>
            </a:r>
            <a:r>
              <a:rPr lang="hr-BA" sz="2000" dirty="0" smtClean="0">
                <a:solidFill>
                  <a:srgbClr val="0070C0"/>
                </a:solidFill>
              </a:rPr>
              <a:t>promjenama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ekonomski </a:t>
            </a:r>
            <a:r>
              <a:rPr lang="hr-BA" sz="2000" dirty="0">
                <a:solidFill>
                  <a:srgbClr val="0070C0"/>
                </a:solidFill>
              </a:rPr>
              <a:t>poticaji, </a:t>
            </a:r>
            <a:endParaRPr lang="hr-BA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upravni </a:t>
            </a:r>
            <a:r>
              <a:rPr lang="hr-BA" sz="2000" dirty="0">
                <a:solidFill>
                  <a:srgbClr val="0070C0"/>
                </a:solidFill>
              </a:rPr>
              <a:t>i inspekcijski nadzor, </a:t>
            </a:r>
            <a:endParaRPr lang="hr-BA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prekršaji </a:t>
            </a:r>
            <a:r>
              <a:rPr lang="hr-BA" sz="2000" dirty="0">
                <a:solidFill>
                  <a:srgbClr val="0070C0"/>
                </a:solidFill>
              </a:rPr>
              <a:t>i novčane kazne </a:t>
            </a:r>
            <a:endParaRPr lang="hr-BA" sz="2000" dirty="0" smtClean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hr-BA" sz="2000" dirty="0" smtClean="0">
                <a:solidFill>
                  <a:srgbClr val="0070C0"/>
                </a:solidFill>
              </a:rPr>
              <a:t>te </a:t>
            </a:r>
            <a:r>
              <a:rPr lang="hr-BA" sz="2000" dirty="0">
                <a:solidFill>
                  <a:srgbClr val="0070C0"/>
                </a:solidFill>
              </a:rPr>
              <a:t>prijelazne i završne odredbe kojima se, između ostaloga, određuju rokovi provedbe pojedinih odredbi Zakona</a:t>
            </a:r>
            <a:r>
              <a:rPr lang="hr-BA" sz="2000" dirty="0" smtClean="0">
                <a:solidFill>
                  <a:srgbClr val="0070C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3706472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3206" y="1334248"/>
            <a:ext cx="8930937" cy="5011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000" b="1" dirty="0" smtClean="0">
                <a:solidFill>
                  <a:srgbClr val="0070C0"/>
                </a:solidFill>
              </a:rPr>
              <a:t>Tekst </a:t>
            </a:r>
            <a:r>
              <a:rPr lang="hr-BA" sz="2000" b="1" dirty="0">
                <a:solidFill>
                  <a:srgbClr val="0070C0"/>
                </a:solidFill>
              </a:rPr>
              <a:t>zakona organiziran je kroz </a:t>
            </a:r>
            <a:r>
              <a:rPr lang="hr-BA" sz="2000" b="1" dirty="0" smtClean="0">
                <a:solidFill>
                  <a:srgbClr val="0070C0"/>
                </a:solidFill>
              </a:rPr>
              <a:t>14 </a:t>
            </a:r>
            <a:r>
              <a:rPr lang="hr-BA" sz="2000" b="1" dirty="0">
                <a:solidFill>
                  <a:srgbClr val="0070C0"/>
                </a:solidFill>
              </a:rPr>
              <a:t>poglavlja: </a:t>
            </a:r>
          </a:p>
          <a:p>
            <a:pPr marL="514350" lvl="1" indent="-514350">
              <a:spcBef>
                <a:spcPts val="100"/>
              </a:spcBef>
              <a:buAutoNum type="romanUcPeriod"/>
            </a:pPr>
            <a:r>
              <a:rPr lang="hr-BA" dirty="0" smtClean="0">
                <a:solidFill>
                  <a:srgbClr val="0070C0"/>
                </a:solidFill>
              </a:rPr>
              <a:t>OPĆE </a:t>
            </a:r>
            <a:r>
              <a:rPr lang="hr-BA" dirty="0">
                <a:solidFill>
                  <a:srgbClr val="0070C0"/>
                </a:solidFill>
              </a:rPr>
              <a:t>ODREDBE </a:t>
            </a:r>
            <a:endParaRPr lang="hr-BA" dirty="0" smtClean="0">
              <a:solidFill>
                <a:srgbClr val="0070C0"/>
              </a:solidFill>
            </a:endParaRPr>
          </a:p>
          <a:p>
            <a:pPr marL="514350" lvl="1" indent="-514350">
              <a:spcBef>
                <a:spcPts val="100"/>
              </a:spcBef>
              <a:buFontTx/>
              <a:buAutoNum type="romanUcPeriod"/>
            </a:pPr>
            <a:r>
              <a:rPr lang="hr-BA" dirty="0">
                <a:solidFill>
                  <a:srgbClr val="0070C0"/>
                </a:solidFill>
              </a:rPr>
              <a:t>PLAN, PROGRAMI I IZVJEŠĆA </a:t>
            </a:r>
            <a:endParaRPr lang="hr-BA" dirty="0" smtClean="0">
              <a:solidFill>
                <a:srgbClr val="0070C0"/>
              </a:solidFill>
            </a:endParaRPr>
          </a:p>
          <a:p>
            <a:pPr marL="514350" lvl="1" indent="-514350">
              <a:spcBef>
                <a:spcPts val="100"/>
              </a:spcBef>
              <a:buFontTx/>
              <a:buAutoNum type="romanUcPeriod"/>
            </a:pPr>
            <a:r>
              <a:rPr lang="hr-BA" dirty="0">
                <a:solidFill>
                  <a:srgbClr val="0070C0"/>
                </a:solidFill>
              </a:rPr>
              <a:t>PRAĆENJE I PROCJENJIVANJE KVALITETE ZRAKA 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 smtClean="0">
                <a:solidFill>
                  <a:srgbClr val="0070C0"/>
                </a:solidFill>
              </a:rPr>
              <a:t>MJERE </a:t>
            </a:r>
            <a:r>
              <a:rPr lang="hr-BA" dirty="0">
                <a:solidFill>
                  <a:srgbClr val="0070C0"/>
                </a:solidFill>
              </a:rPr>
              <a:t>ZA SPRJEČAVANJE I SMANJIVANJE ONEČIŠĆIVANJA </a:t>
            </a:r>
            <a:r>
              <a:rPr lang="hr-BA" dirty="0" smtClean="0">
                <a:solidFill>
                  <a:srgbClr val="0070C0"/>
                </a:solidFill>
              </a:rPr>
              <a:t>ZRAKA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 smtClean="0">
                <a:solidFill>
                  <a:srgbClr val="0070C0"/>
                </a:solidFill>
              </a:rPr>
              <a:t>IZVJEŠTAVANJE </a:t>
            </a:r>
            <a:r>
              <a:rPr lang="hr-BA" dirty="0">
                <a:solidFill>
                  <a:srgbClr val="0070C0"/>
                </a:solidFill>
              </a:rPr>
              <a:t>O KVALITETI ZRAKA I RAZMJENA </a:t>
            </a:r>
            <a:r>
              <a:rPr lang="hr-BA" dirty="0" smtClean="0">
                <a:solidFill>
                  <a:srgbClr val="0070C0"/>
                </a:solidFill>
              </a:rPr>
              <a:t>PODATAKA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>
                <a:solidFill>
                  <a:srgbClr val="0070C0"/>
                </a:solidFill>
              </a:rPr>
              <a:t>DJELATNOST PRAĆENJA KVALITETE ZRAKA I EMISIJA U </a:t>
            </a:r>
            <a:r>
              <a:rPr lang="hr-BA" dirty="0" smtClean="0">
                <a:solidFill>
                  <a:srgbClr val="0070C0"/>
                </a:solidFill>
              </a:rPr>
              <a:t>ZRAK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>
                <a:solidFill>
                  <a:srgbClr val="0070C0"/>
                </a:solidFill>
              </a:rPr>
              <a:t>TVARI KOJE OŠTEĆUJU OZONSKI SLOJ I FLUORIRANI STAKLENIČKI </a:t>
            </a:r>
            <a:r>
              <a:rPr lang="hr-BA" dirty="0" smtClean="0">
                <a:solidFill>
                  <a:srgbClr val="0070C0"/>
                </a:solidFill>
              </a:rPr>
              <a:t>PLINOVI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>
                <a:solidFill>
                  <a:srgbClr val="0070C0"/>
                </a:solidFill>
              </a:rPr>
              <a:t>PRAĆENJE EMISIJA STAKLENIČKIH PLINOVA I MJERE ZA UBLAŽAVANJE I PRILAGODBU KLIMATSKIM </a:t>
            </a:r>
            <a:r>
              <a:rPr lang="hr-BA" dirty="0" smtClean="0">
                <a:solidFill>
                  <a:srgbClr val="0070C0"/>
                </a:solidFill>
              </a:rPr>
              <a:t>PROMJENAMA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>
                <a:solidFill>
                  <a:srgbClr val="0070C0"/>
                </a:solidFill>
              </a:rPr>
              <a:t>INFORMACIJSKI SUSTAV ZAŠTITE </a:t>
            </a:r>
            <a:r>
              <a:rPr lang="hr-BA" dirty="0" smtClean="0">
                <a:solidFill>
                  <a:srgbClr val="0070C0"/>
                </a:solidFill>
              </a:rPr>
              <a:t>ZRAKA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>
                <a:solidFill>
                  <a:srgbClr val="0070C0"/>
                </a:solidFill>
              </a:rPr>
              <a:t>FINANCIRANJE ZAŠTITE ZRAKA, OZONSKOG SLOJA, UBLAŽAVANJA KLIMATSKIH PROMJENA I PRILAGODBE KLIMATSKIM </a:t>
            </a:r>
            <a:r>
              <a:rPr lang="hr-BA" dirty="0" smtClean="0">
                <a:solidFill>
                  <a:srgbClr val="0070C0"/>
                </a:solidFill>
              </a:rPr>
              <a:t>PROMJENAMA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>
                <a:solidFill>
                  <a:srgbClr val="0070C0"/>
                </a:solidFill>
              </a:rPr>
              <a:t>EKONOMSKI </a:t>
            </a:r>
            <a:r>
              <a:rPr lang="hr-BA" dirty="0" smtClean="0">
                <a:solidFill>
                  <a:srgbClr val="0070C0"/>
                </a:solidFill>
              </a:rPr>
              <a:t>POTICAJI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>
                <a:solidFill>
                  <a:srgbClr val="0070C0"/>
                </a:solidFill>
              </a:rPr>
              <a:t>UPRAVNI </a:t>
            </a:r>
            <a:r>
              <a:rPr lang="hr-BA" dirty="0" smtClean="0">
                <a:solidFill>
                  <a:srgbClr val="0070C0"/>
                </a:solidFill>
              </a:rPr>
              <a:t>NADZOR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>
                <a:solidFill>
                  <a:srgbClr val="0070C0"/>
                </a:solidFill>
              </a:rPr>
              <a:t>INSPEKCIJSKI </a:t>
            </a:r>
            <a:r>
              <a:rPr lang="hr-BA" dirty="0" smtClean="0">
                <a:solidFill>
                  <a:srgbClr val="0070C0"/>
                </a:solidFill>
              </a:rPr>
              <a:t>NADZOR</a:t>
            </a:r>
          </a:p>
          <a:p>
            <a:pPr marL="514350" lvl="1" indent="-514350">
              <a:spcBef>
                <a:spcPts val="100"/>
              </a:spcBef>
              <a:buAutoNum type="romanUcPeriod" startAt="4"/>
            </a:pPr>
            <a:r>
              <a:rPr lang="hr-BA" dirty="0">
                <a:solidFill>
                  <a:srgbClr val="0070C0"/>
                </a:solidFill>
              </a:rPr>
              <a:t>PREKRŠAJNE </a:t>
            </a:r>
            <a:r>
              <a:rPr lang="hr-BA" dirty="0" smtClean="0">
                <a:solidFill>
                  <a:srgbClr val="0070C0"/>
                </a:solidFill>
              </a:rPr>
              <a:t>ODREDBE</a:t>
            </a:r>
            <a:endParaRPr lang="hr-BA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1225886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686800" cy="801687"/>
          </a:xfrm>
          <a:gradFill flip="none" rotWithShape="1">
            <a:gsLst>
              <a:gs pos="16000">
                <a:srgbClr val="E1E8F6"/>
              </a:gs>
              <a:gs pos="0">
                <a:schemeClr val="accent1">
                  <a:tint val="66000"/>
                  <a:satMod val="160000"/>
                  <a:lumMod val="0"/>
                  <a:lumOff val="100000"/>
                  <a:alpha val="52000"/>
                </a:schemeClr>
              </a:gs>
              <a:gs pos="7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0"/>
            <a:tileRect/>
          </a:gradFill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/>
          <a:lstStyle/>
          <a:p>
            <a:pPr algn="l" eaLnBrk="1" hangingPunct="1"/>
            <a:r>
              <a:rPr lang="hr-HR" sz="2800" b="1" dirty="0" smtClean="0">
                <a:solidFill>
                  <a:schemeClr val="tx2"/>
                </a:solidFill>
                <a:effectLst>
                  <a:glow>
                    <a:srgbClr val="7F7F7F">
                      <a:alpha val="35000"/>
                    </a:srgbClr>
                  </a:glow>
                </a:effectLst>
              </a:rPr>
              <a:t> 10.1 PROPISI REPUBLIKE HRVATSKE</a:t>
            </a:r>
          </a:p>
        </p:txBody>
      </p:sp>
      <p:sp>
        <p:nvSpPr>
          <p:cNvPr id="9" name="Content Placeholder 8"/>
          <p:cNvSpPr>
            <a:spLocks/>
          </p:cNvSpPr>
          <p:nvPr/>
        </p:nvSpPr>
        <p:spPr bwMode="auto">
          <a:xfrm>
            <a:off x="457200" y="1533545"/>
            <a:ext cx="8362950" cy="4800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0" indent="-342900">
              <a:spcBef>
                <a:spcPct val="20000"/>
              </a:spcBef>
              <a:buFont typeface="Arial" charset="0"/>
              <a:buChar char="•"/>
            </a:pPr>
            <a:endParaRPr lang="hr-BA" sz="2000" dirty="0" smtClean="0">
              <a:solidFill>
                <a:srgbClr val="0070C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76239" y="6334443"/>
            <a:ext cx="3493723" cy="439123"/>
            <a:chOff x="71999" y="6334443"/>
            <a:chExt cx="3493723" cy="439123"/>
          </a:xfrm>
        </p:grpSpPr>
        <p:grpSp>
          <p:nvGrpSpPr>
            <p:cNvPr id="14338" name="Group 3"/>
            <p:cNvGrpSpPr>
              <a:grpSpLocks noChangeAspect="1"/>
            </p:cNvGrpSpPr>
            <p:nvPr/>
          </p:nvGrpSpPr>
          <p:grpSpPr bwMode="auto">
            <a:xfrm>
              <a:off x="138114" y="6362429"/>
              <a:ext cx="3363748" cy="411137"/>
              <a:chOff x="14858" y="6031800"/>
              <a:chExt cx="5463613" cy="703818"/>
            </a:xfrm>
          </p:grpSpPr>
          <p:pic>
            <p:nvPicPr>
              <p:cNvPr id="14340" name="Picture 7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858" y="6098303"/>
                <a:ext cx="5463613" cy="6373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" name="Rectangle 6"/>
              <p:cNvSpPr/>
              <p:nvPr/>
            </p:nvSpPr>
            <p:spPr>
              <a:xfrm>
                <a:off x="1911728" y="6031800"/>
                <a:ext cx="3108169" cy="3851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hr-HR" sz="1200" dirty="0">
                    <a:latin typeface="Arial Narrow" pitchFamily="34" charset="0"/>
                    <a:cs typeface="+mn-cs"/>
                  </a:rPr>
                  <a:t>Institut za energetiku i </a:t>
                </a:r>
                <a:r>
                  <a:rPr lang="hr-HR" sz="1200" dirty="0" smtClean="0">
                    <a:latin typeface="Arial Narrow" pitchFamily="34" charset="0"/>
                    <a:cs typeface="+mn-cs"/>
                  </a:rPr>
                  <a:t>zaštitu </a:t>
                </a:r>
                <a:r>
                  <a:rPr lang="hr-HR" sz="1200" dirty="0">
                    <a:latin typeface="Arial Narrow" pitchFamily="34" charset="0"/>
                    <a:cs typeface="+mn-cs"/>
                  </a:rPr>
                  <a:t>okoliša</a:t>
                </a:r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71999" y="6334443"/>
              <a:ext cx="3493723" cy="439123"/>
            </a:xfrm>
            <a:prstGeom prst="rect">
              <a:avLst/>
            </a:prstGeom>
            <a:solidFill>
              <a:schemeClr val="bg1">
                <a:alpha val="52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170" y="6078931"/>
            <a:ext cx="819220" cy="57981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2042" y="1533545"/>
            <a:ext cx="8930937" cy="4869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Pravilnik </a:t>
            </a:r>
            <a:r>
              <a:rPr lang="hr-BA" sz="2400" b="1" dirty="0">
                <a:solidFill>
                  <a:srgbClr val="1F497D"/>
                </a:solidFill>
              </a:rPr>
              <a:t>o praćenju kvalitete zraka </a:t>
            </a:r>
            <a:r>
              <a:rPr lang="hr-BA" sz="2000" dirty="0">
                <a:solidFill>
                  <a:srgbClr val="0070C0"/>
                </a:solidFill>
              </a:rPr>
              <a:t>(Narodne novine</a:t>
            </a:r>
            <a:r>
              <a:rPr lang="hr-BA" sz="2000" dirty="0"/>
              <a:t> </a:t>
            </a:r>
            <a:r>
              <a:rPr lang="hr-BA" sz="2000" u="sng" dirty="0" smtClean="0">
                <a:hlinkClick r:id="rId4"/>
              </a:rPr>
              <a:t>79/17</a:t>
            </a:r>
            <a:r>
              <a:rPr lang="hr-BA" sz="2000" dirty="0" smtClean="0">
                <a:solidFill>
                  <a:srgbClr val="0070C0"/>
                </a:solidFill>
              </a:rPr>
              <a:t>)</a:t>
            </a: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Donesen je na temelju </a:t>
            </a:r>
            <a:r>
              <a:rPr lang="pl-PL" sz="2000" dirty="0">
                <a:solidFill>
                  <a:srgbClr val="0070C0"/>
                </a:solidFill>
              </a:rPr>
              <a:t>članka 52. Zakona o zaštiti zraka (»Narodne novine«, br. 130/11, 47/14 i 61/17</a:t>
            </a:r>
            <a:r>
              <a:rPr lang="pl-PL" sz="2000" dirty="0" smtClean="0">
                <a:solidFill>
                  <a:srgbClr val="0070C0"/>
                </a:solidFill>
              </a:rPr>
              <a:t>)</a:t>
            </a:r>
            <a:endParaRPr lang="pl-PL" sz="2000" dirty="0">
              <a:solidFill>
                <a:srgbClr val="0070C0"/>
              </a:solidFill>
            </a:endParaRPr>
          </a:p>
          <a:p>
            <a:pPr marL="342900" lvl="1" indent="-342900">
              <a:spcBef>
                <a:spcPct val="20000"/>
              </a:spcBef>
              <a:buFontTx/>
              <a:buChar char="-"/>
            </a:pPr>
            <a:r>
              <a:rPr lang="pl-PL" sz="2000" dirty="0" smtClean="0">
                <a:solidFill>
                  <a:srgbClr val="0070C0"/>
                </a:solidFill>
              </a:rPr>
              <a:t>Pravilnik sadrži odredbe koje su u skladu sa direktivama Europske unije: Direktivom 2008/50/EZ</a:t>
            </a:r>
            <a:r>
              <a:rPr lang="pl-PL" sz="2000" dirty="0">
                <a:solidFill>
                  <a:srgbClr val="0070C0"/>
                </a:solidFill>
              </a:rPr>
              <a:t>, </a:t>
            </a:r>
            <a:r>
              <a:rPr lang="pl-PL" sz="2000" dirty="0" smtClean="0">
                <a:solidFill>
                  <a:srgbClr val="0070C0"/>
                </a:solidFill>
              </a:rPr>
              <a:t>Direktivom 2004/107/EZ i Direktivom Komisije (EU) 2015/1480 o izmjeni određenih priloga direktivama 2004/107/EZ i 2008/50/EZ</a:t>
            </a:r>
          </a:p>
          <a:p>
            <a:pPr marL="0" lvl="1">
              <a:spcBef>
                <a:spcPct val="20000"/>
              </a:spcBef>
            </a:pPr>
            <a:endParaRPr lang="hr-BA" sz="2400" b="1" dirty="0" smtClean="0">
              <a:solidFill>
                <a:srgbClr val="1F497D"/>
              </a:solidFill>
            </a:endParaRPr>
          </a:p>
          <a:p>
            <a:pPr marL="0" lvl="1">
              <a:spcBef>
                <a:spcPct val="20000"/>
              </a:spcBef>
            </a:pPr>
            <a:r>
              <a:rPr lang="hr-BA" sz="2400" b="1" dirty="0" smtClean="0">
                <a:solidFill>
                  <a:srgbClr val="1F497D"/>
                </a:solidFill>
              </a:rPr>
              <a:t>Pravilnik </a:t>
            </a:r>
            <a:r>
              <a:rPr lang="hr-BA" sz="2000" dirty="0" smtClean="0">
                <a:solidFill>
                  <a:srgbClr val="0070C0"/>
                </a:solidFill>
              </a:rPr>
              <a:t>kroz </a:t>
            </a:r>
            <a:r>
              <a:rPr lang="hr-BA" sz="2000" dirty="0">
                <a:solidFill>
                  <a:srgbClr val="0070C0"/>
                </a:solidFill>
              </a:rPr>
              <a:t>6 poglavlja i 9 priloga propisuje:</a:t>
            </a: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način praćenja kvalitete zraka i prikupljanja podataka,</a:t>
            </a: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mjerila za lokacije mjernih mjesta, </a:t>
            </a: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mjerila za određivanje minimalnog broja mjernih mjesta, </a:t>
            </a: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referentne metode mjerenja, </a:t>
            </a:r>
          </a:p>
          <a:p>
            <a:pPr marL="342900" lvl="1" indent="-342900">
              <a:spcBef>
                <a:spcPts val="500"/>
              </a:spcBef>
              <a:buFontTx/>
              <a:buChar char="-"/>
            </a:pPr>
            <a:r>
              <a:rPr lang="pl-PL" sz="2000" dirty="0">
                <a:solidFill>
                  <a:srgbClr val="0070C0"/>
                </a:solidFill>
              </a:rPr>
              <a:t>način dokazivanja ekvivalentnosti za druge metode mjerenja, </a:t>
            </a:r>
          </a:p>
        </p:txBody>
      </p:sp>
    </p:spTree>
    <p:extLst>
      <p:ext uri="{BB962C8B-B14F-4D97-AF65-F5344CB8AC3E}">
        <p14:creationId xmlns:p14="http://schemas.microsoft.com/office/powerpoint/2010/main" val="3571437540"/>
      </p:ext>
    </p:extLst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41145</TotalTime>
  <Words>5342</Words>
  <Application>Microsoft Office PowerPoint</Application>
  <PresentationFormat>On-screen Show (4:3)</PresentationFormat>
  <Paragraphs>592</Paragraphs>
  <Slides>68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69" baseType="lpstr">
      <vt:lpstr>Office Theme</vt:lpstr>
      <vt:lpstr>PowerPoint Presentation</vt:lpstr>
      <vt:lpstr>TEMA 10: Provedba propisa RH i EU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10.1 PROPISI REPUBLIKE HRVATSKE</vt:lpstr>
      <vt:lpstr> 10.2 PROPISI EUROPSKE UNIJE</vt:lpstr>
      <vt:lpstr> 10.2 PROPISI EUROPSKE UNIJE</vt:lpstr>
      <vt:lpstr> 10.2 PROPISI EUROPSKE UNIJE</vt:lpstr>
      <vt:lpstr> 10.2 PROPISI EUROPSKE UNIJE</vt:lpstr>
      <vt:lpstr> 10.2 PROPISI EUROPSKE UNIJE</vt:lpstr>
      <vt:lpstr> 10.2 PROPISI EUROPSKE UNIJE</vt:lpstr>
      <vt:lpstr> 10.2 PROPISI EUROPSKE UNIJE</vt:lpstr>
      <vt:lpstr> 10.2 PROPISI EUROPSKE UNIJE</vt:lpstr>
      <vt:lpstr> 10.2 PROPISI EUROPSKE UNIJE</vt:lpstr>
      <vt:lpstr> 10.2 PROPISI EUROPSKE UNIJE</vt:lpstr>
      <vt:lpstr> 10.2 PROPISI EUROPSKE UNIJE</vt:lpstr>
      <vt:lpstr> 10.3 PRIMJER IMPLEMENTACIJE EU PROPISA U UK</vt:lpstr>
      <vt:lpstr> 10.3 PRIMJER IMPLEMENTACIJE EU PROPISA U UK</vt:lpstr>
      <vt:lpstr> 10.3 PRIMJER IMPLEMENTACIJE EU PROPISA U UK</vt:lpstr>
      <vt:lpstr> 10.3 PRIMJER IMPLEMENTACIJE EU PROPISA U UK</vt:lpstr>
      <vt:lpstr> 10.3 PRIMJER IMPLEMENTACIJE EU PROPISA U UK</vt:lpstr>
      <vt:lpstr> 10.3 PRIMJER IMPLEMENTACIJE EU PROPISA U UK</vt:lpstr>
      <vt:lpstr> 10.3 PRIMJER IMPLEMENTACIJE EU PROPISA U UK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10.4 PRIMJERI ORGANIZACIJE DRŽAVNIH MREŽA DRUGIH  ZEMALJA EU </vt:lpstr>
      <vt:lpstr>    10.5 RMCEI - definicije </vt:lpstr>
      <vt:lpstr>    10.5 RMCEI - definicije </vt:lpstr>
      <vt:lpstr>    10.5 RMCEI - planiranje</vt:lpstr>
      <vt:lpstr>    10.5 RMCEI - planiranje</vt:lpstr>
      <vt:lpstr>    10.5 RMCEI - planiranje</vt:lpstr>
      <vt:lpstr>    10.5 RMCEI - nadzor</vt:lpstr>
      <vt:lpstr>    10.5 RMCEI - nadzor</vt:lpstr>
      <vt:lpstr>    10.5 RMCEI - nadzor</vt:lpstr>
      <vt:lpstr>    10.5 RMCEI - nadzor</vt:lpstr>
      <vt:lpstr>    10.5 RMCEI - izvještavanje o nadzoru</vt:lpstr>
      <vt:lpstr>    10.5 RMCEI - izvještavanje o nadzoru</vt:lpstr>
      <vt:lpstr>    10.5 RMCEI</vt:lpstr>
      <vt:lpstr>    10.5 RMCEI - izvještavanje prema EK</vt:lpstr>
      <vt:lpstr>    10.5 RMCEI - izvještavanje prema EK</vt:lpstr>
      <vt:lpstr>HVALA NA PAŽNJI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Berislav Markovic</dc:creator>
  <cp:lastModifiedBy>Predrag Hercog</cp:lastModifiedBy>
  <cp:revision>1039</cp:revision>
  <cp:lastPrinted>2017-12-18T14:46:46Z</cp:lastPrinted>
  <dcterms:created xsi:type="dcterms:W3CDTF">2011-04-14T13:56:18Z</dcterms:created>
  <dcterms:modified xsi:type="dcterms:W3CDTF">2017-12-29T13:40:24Z</dcterms:modified>
</cp:coreProperties>
</file>

<file path=docProps/thumbnail.jpeg>
</file>